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468" r:id="rId3"/>
    <p:sldId id="470" r:id="rId4"/>
    <p:sldId id="471" r:id="rId5"/>
    <p:sldId id="473" r:id="rId6"/>
    <p:sldId id="472" r:id="rId7"/>
    <p:sldId id="483" r:id="rId8"/>
    <p:sldId id="475" r:id="rId9"/>
    <p:sldId id="478" r:id="rId10"/>
    <p:sldId id="476" r:id="rId11"/>
    <p:sldId id="477" r:id="rId12"/>
    <p:sldId id="534" r:id="rId13"/>
    <p:sldId id="437" r:id="rId14"/>
    <p:sldId id="539" r:id="rId15"/>
    <p:sldId id="524" r:id="rId16"/>
    <p:sldId id="526" r:id="rId17"/>
    <p:sldId id="453" r:id="rId18"/>
    <p:sldId id="498" r:id="rId19"/>
    <p:sldId id="462" r:id="rId20"/>
    <p:sldId id="523" r:id="rId21"/>
    <p:sldId id="528" r:id="rId22"/>
    <p:sldId id="527" r:id="rId23"/>
    <p:sldId id="529" r:id="rId24"/>
    <p:sldId id="530" r:id="rId25"/>
    <p:sldId id="531" r:id="rId26"/>
    <p:sldId id="532" r:id="rId27"/>
    <p:sldId id="533" r:id="rId28"/>
    <p:sldId id="535" r:id="rId29"/>
    <p:sldId id="537" r:id="rId30"/>
    <p:sldId id="536" r:id="rId31"/>
    <p:sldId id="53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45BD"/>
    <a:srgbClr val="FFCCCC"/>
    <a:srgbClr val="0099CC"/>
    <a:srgbClr val="FFABF5"/>
    <a:srgbClr val="FFD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249" autoAdjust="0"/>
  </p:normalViewPr>
  <p:slideViewPr>
    <p:cSldViewPr snapToGrid="0">
      <p:cViewPr varScale="1">
        <p:scale>
          <a:sx n="79" d="100"/>
          <a:sy n="79" d="100"/>
        </p:scale>
        <p:origin x="82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haya Alubudy" userId="095e2834f40a82b3" providerId="LiveId" clId="{75CDBFC3-FC65-4C60-886A-7B5C090C737A}"/>
    <pc:docChg chg="undo redo custSel addSld modSld sldOrd addMainMaster delMainMaster">
      <pc:chgData name="Nehaya Alubudy" userId="095e2834f40a82b3" providerId="LiveId" clId="{75CDBFC3-FC65-4C60-886A-7B5C090C737A}" dt="2021-05-02T00:27:41.735" v="293" actId="255"/>
      <pc:docMkLst>
        <pc:docMk/>
      </pc:docMkLst>
      <pc:sldChg chg="addSp delSp modSp mod modClrScheme chgLayout">
        <pc:chgData name="Nehaya Alubudy" userId="095e2834f40a82b3" providerId="LiveId" clId="{75CDBFC3-FC65-4C60-886A-7B5C090C737A}" dt="2021-05-02T00:27:41.735" v="293" actId="255"/>
        <pc:sldMkLst>
          <pc:docMk/>
          <pc:sldMk cId="81486223" sldId="468"/>
        </pc:sldMkLst>
        <pc:spChg chg="add del mod ord">
          <ac:chgData name="Nehaya Alubudy" userId="095e2834f40a82b3" providerId="LiveId" clId="{75CDBFC3-FC65-4C60-886A-7B5C090C737A}" dt="2021-05-02T00:12:06.403" v="71" actId="700"/>
          <ac:spMkLst>
            <pc:docMk/>
            <pc:sldMk cId="81486223" sldId="468"/>
            <ac:spMk id="2" creationId="{6406BE15-EE11-4AB0-939A-77DBA765EE35}"/>
          </ac:spMkLst>
        </pc:spChg>
        <pc:spChg chg="add del mod ord">
          <ac:chgData name="Nehaya Alubudy" userId="095e2834f40a82b3" providerId="LiveId" clId="{75CDBFC3-FC65-4C60-886A-7B5C090C737A}" dt="2021-05-02T00:12:06.403" v="71" actId="700"/>
          <ac:spMkLst>
            <pc:docMk/>
            <pc:sldMk cId="81486223" sldId="468"/>
            <ac:spMk id="9" creationId="{E2748067-6A86-4401-B3A3-9E6E6908FEB6}"/>
          </ac:spMkLst>
        </pc:spChg>
        <pc:spChg chg="mod">
          <ac:chgData name="Nehaya Alubudy" userId="095e2834f40a82b3" providerId="LiveId" clId="{75CDBFC3-FC65-4C60-886A-7B5C090C737A}" dt="2021-05-02T00:26:48.002" v="284" actId="1076"/>
          <ac:spMkLst>
            <pc:docMk/>
            <pc:sldMk cId="81486223" sldId="468"/>
            <ac:spMk id="10" creationId="{00000000-0000-0000-0000-000000000000}"/>
          </ac:spMkLst>
        </pc:spChg>
        <pc:spChg chg="mod">
          <ac:chgData name="Nehaya Alubudy" userId="095e2834f40a82b3" providerId="LiveId" clId="{75CDBFC3-FC65-4C60-886A-7B5C090C737A}" dt="2021-05-02T00:27:41.735" v="293" actId="255"/>
          <ac:spMkLst>
            <pc:docMk/>
            <pc:sldMk cId="81486223" sldId="468"/>
            <ac:spMk id="11" creationId="{00000000-0000-0000-0000-000000000000}"/>
          </ac:spMkLst>
        </pc:spChg>
        <pc:spChg chg="mod">
          <ac:chgData name="Nehaya Alubudy" userId="095e2834f40a82b3" providerId="LiveId" clId="{75CDBFC3-FC65-4C60-886A-7B5C090C737A}" dt="2021-05-02T00:08:42.936" v="24" actId="20577"/>
          <ac:spMkLst>
            <pc:docMk/>
            <pc:sldMk cId="81486223" sldId="468"/>
            <ac:spMk id="12" creationId="{00000000-0000-0000-0000-000000000000}"/>
          </ac:spMkLst>
        </pc:spChg>
        <pc:spChg chg="add del mod ord">
          <ac:chgData name="Nehaya Alubudy" userId="095e2834f40a82b3" providerId="LiveId" clId="{75CDBFC3-FC65-4C60-886A-7B5C090C737A}" dt="2021-05-02T00:12:06.403" v="71" actId="700"/>
          <ac:spMkLst>
            <pc:docMk/>
            <pc:sldMk cId="81486223" sldId="468"/>
            <ac:spMk id="13" creationId="{3ECB787D-5F37-487D-A5C4-F10CF61BF26E}"/>
          </ac:spMkLst>
        </pc:spChg>
        <pc:spChg chg="add del mod ord">
          <ac:chgData name="Nehaya Alubudy" userId="095e2834f40a82b3" providerId="LiveId" clId="{75CDBFC3-FC65-4C60-886A-7B5C090C737A}" dt="2021-05-02T00:12:06.403" v="71" actId="700"/>
          <ac:spMkLst>
            <pc:docMk/>
            <pc:sldMk cId="81486223" sldId="468"/>
            <ac:spMk id="14" creationId="{86E3F977-208F-461D-8B74-78BAD7246D16}"/>
          </ac:spMkLst>
        </pc:spChg>
        <pc:spChg chg="add del mod ord">
          <ac:chgData name="Nehaya Alubudy" userId="095e2834f40a82b3" providerId="LiveId" clId="{75CDBFC3-FC65-4C60-886A-7B5C090C737A}" dt="2021-05-02T00:12:06.403" v="71" actId="700"/>
          <ac:spMkLst>
            <pc:docMk/>
            <pc:sldMk cId="81486223" sldId="468"/>
            <ac:spMk id="15" creationId="{B5BD8454-08E2-47DA-A168-8E13095FD5B4}"/>
          </ac:spMkLst>
        </pc:spChg>
      </pc:sldChg>
      <pc:sldChg chg="modSp mod">
        <pc:chgData name="Nehaya Alubudy" userId="095e2834f40a82b3" providerId="LiveId" clId="{75CDBFC3-FC65-4C60-886A-7B5C090C737A}" dt="2021-05-01T23:53:56.445" v="7" actId="1076"/>
        <pc:sldMkLst>
          <pc:docMk/>
          <pc:sldMk cId="4269292647" sldId="472"/>
        </pc:sldMkLst>
        <pc:spChg chg="mod">
          <ac:chgData name="Nehaya Alubudy" userId="095e2834f40a82b3" providerId="LiveId" clId="{75CDBFC3-FC65-4C60-886A-7B5C090C737A}" dt="2021-05-01T23:53:35.703" v="3" actId="1076"/>
          <ac:spMkLst>
            <pc:docMk/>
            <pc:sldMk cId="4269292647" sldId="472"/>
            <ac:spMk id="6" creationId="{8888E3CD-D998-4FEB-88E6-9AD68DB029B5}"/>
          </ac:spMkLst>
        </pc:spChg>
        <pc:spChg chg="mod">
          <ac:chgData name="Nehaya Alubudy" userId="095e2834f40a82b3" providerId="LiveId" clId="{75CDBFC3-FC65-4C60-886A-7B5C090C737A}" dt="2021-05-01T23:53:44.788" v="5" actId="1076"/>
          <ac:spMkLst>
            <pc:docMk/>
            <pc:sldMk cId="4269292647" sldId="472"/>
            <ac:spMk id="9" creationId="{9F37DAEA-1C41-4A3F-9A31-E551E9864C96}"/>
          </ac:spMkLst>
        </pc:spChg>
        <pc:spChg chg="mod">
          <ac:chgData name="Nehaya Alubudy" userId="095e2834f40a82b3" providerId="LiveId" clId="{75CDBFC3-FC65-4C60-886A-7B5C090C737A}" dt="2021-05-01T23:53:56.445" v="7" actId="1076"/>
          <ac:spMkLst>
            <pc:docMk/>
            <pc:sldMk cId="4269292647" sldId="472"/>
            <ac:spMk id="10" creationId="{29D7C31C-275D-4EB3-9C3F-2B4F2E88CE76}"/>
          </ac:spMkLst>
        </pc:spChg>
        <pc:picChg chg="mod">
          <ac:chgData name="Nehaya Alubudy" userId="095e2834f40a82b3" providerId="LiveId" clId="{75CDBFC3-FC65-4C60-886A-7B5C090C737A}" dt="2021-05-01T23:53:49.799" v="6" actId="1076"/>
          <ac:picMkLst>
            <pc:docMk/>
            <pc:sldMk cId="4269292647" sldId="472"/>
            <ac:picMk id="7" creationId="{6A432856-61D1-4CE7-893B-DE4916BA19C8}"/>
          </ac:picMkLst>
        </pc:picChg>
      </pc:sldChg>
      <pc:sldChg chg="addSp delSp modSp mod ord">
        <pc:chgData name="Nehaya Alubudy" userId="095e2834f40a82b3" providerId="LiveId" clId="{75CDBFC3-FC65-4C60-886A-7B5C090C737A}" dt="2021-05-02T00:04:59.895" v="20"/>
        <pc:sldMkLst>
          <pc:docMk/>
          <pc:sldMk cId="271362762" sldId="534"/>
        </pc:sldMkLst>
        <pc:spChg chg="del">
          <ac:chgData name="Nehaya Alubudy" userId="095e2834f40a82b3" providerId="LiveId" clId="{75CDBFC3-FC65-4C60-886A-7B5C090C737A}" dt="2021-05-02T00:03:49.817" v="13" actId="478"/>
          <ac:spMkLst>
            <pc:docMk/>
            <pc:sldMk cId="271362762" sldId="534"/>
            <ac:spMk id="7" creationId="{574976ED-FA81-4406-9BFE-D765C80DA60B}"/>
          </ac:spMkLst>
        </pc:spChg>
        <pc:spChg chg="add mod">
          <ac:chgData name="Nehaya Alubudy" userId="095e2834f40a82b3" providerId="LiveId" clId="{75CDBFC3-FC65-4C60-886A-7B5C090C737A}" dt="2021-05-02T00:04:59.895" v="20"/>
          <ac:spMkLst>
            <pc:docMk/>
            <pc:sldMk cId="271362762" sldId="534"/>
            <ac:spMk id="9" creationId="{1006424D-E3C9-4451-A0BE-9E59E08C4058}"/>
          </ac:spMkLst>
        </pc:spChg>
        <pc:picChg chg="add mod">
          <ac:chgData name="Nehaya Alubudy" userId="095e2834f40a82b3" providerId="LiveId" clId="{75CDBFC3-FC65-4C60-886A-7B5C090C737A}" dt="2021-05-02T00:03:58.398" v="15" actId="14100"/>
          <ac:picMkLst>
            <pc:docMk/>
            <pc:sldMk cId="271362762" sldId="534"/>
            <ac:picMk id="3" creationId="{8E11D13B-DF7D-4B2C-8B8A-0B5CE5EC8525}"/>
          </ac:picMkLst>
        </pc:picChg>
        <pc:picChg chg="del">
          <ac:chgData name="Nehaya Alubudy" userId="095e2834f40a82b3" providerId="LiveId" clId="{75CDBFC3-FC65-4C60-886A-7B5C090C737A}" dt="2021-05-02T00:03:30.873" v="11" actId="478"/>
          <ac:picMkLst>
            <pc:docMk/>
            <pc:sldMk cId="271362762" sldId="534"/>
            <ac:picMk id="4" creationId="{546CE8BE-3788-4430-ABA1-76B449E86F52}"/>
          </ac:picMkLst>
        </pc:picChg>
        <pc:picChg chg="del mod">
          <ac:chgData name="Nehaya Alubudy" userId="095e2834f40a82b3" providerId="LiveId" clId="{75CDBFC3-FC65-4C60-886A-7B5C090C737A}" dt="2021-05-02T00:04:49.095" v="19" actId="478"/>
          <ac:picMkLst>
            <pc:docMk/>
            <pc:sldMk cId="271362762" sldId="534"/>
            <ac:picMk id="8" creationId="{2A7283BD-CE54-4437-9A01-E35627B8F76E}"/>
          </ac:picMkLst>
        </pc:picChg>
      </pc:sldChg>
      <pc:sldChg chg="add">
        <pc:chgData name="Nehaya Alubudy" userId="095e2834f40a82b3" providerId="LiveId" clId="{75CDBFC3-FC65-4C60-886A-7B5C090C737A}" dt="2021-05-02T00:03:26.034" v="8" actId="2890"/>
        <pc:sldMkLst>
          <pc:docMk/>
          <pc:sldMk cId="4229073519" sldId="539"/>
        </pc:sldMkLst>
      </pc:sldChg>
      <pc:sldMasterChg chg="add del addSldLayout delSldLayout">
        <pc:chgData name="Nehaya Alubudy" userId="095e2834f40a82b3" providerId="LiveId" clId="{75CDBFC3-FC65-4C60-886A-7B5C090C737A}" dt="2021-05-02T00:12:06.403" v="71" actId="700"/>
        <pc:sldMasterMkLst>
          <pc:docMk/>
          <pc:sldMasterMk cId="1478693603" sldId="2147483648"/>
        </pc:sldMasterMkLst>
        <pc:sldLayoutChg chg="add del">
          <pc:chgData name="Nehaya Alubudy" userId="095e2834f40a82b3" providerId="LiveId" clId="{75CDBFC3-FC65-4C60-886A-7B5C090C737A}" dt="2021-05-02T00:12:06.403" v="71" actId="700"/>
          <pc:sldLayoutMkLst>
            <pc:docMk/>
            <pc:sldMasterMk cId="1478693603" sldId="2147483648"/>
            <pc:sldLayoutMk cId="1229607980" sldId="2147483649"/>
          </pc:sldLayoutMkLst>
        </pc:sldLayoutChg>
        <pc:sldLayoutChg chg="add del">
          <pc:chgData name="Nehaya Alubudy" userId="095e2834f40a82b3" providerId="LiveId" clId="{75CDBFC3-FC65-4C60-886A-7B5C090C737A}" dt="2021-05-02T00:12:06.403" v="71" actId="700"/>
          <pc:sldLayoutMkLst>
            <pc:docMk/>
            <pc:sldMasterMk cId="1478693603" sldId="2147483648"/>
            <pc:sldLayoutMk cId="2510917652" sldId="2147483650"/>
          </pc:sldLayoutMkLst>
        </pc:sldLayoutChg>
        <pc:sldLayoutChg chg="add del">
          <pc:chgData name="Nehaya Alubudy" userId="095e2834f40a82b3" providerId="LiveId" clId="{75CDBFC3-FC65-4C60-886A-7B5C090C737A}" dt="2021-05-02T00:12:06.403" v="71" actId="700"/>
          <pc:sldLayoutMkLst>
            <pc:docMk/>
            <pc:sldMasterMk cId="1478693603" sldId="2147483648"/>
            <pc:sldLayoutMk cId="3097062468" sldId="2147483651"/>
          </pc:sldLayoutMkLst>
        </pc:sldLayoutChg>
        <pc:sldLayoutChg chg="add del">
          <pc:chgData name="Nehaya Alubudy" userId="095e2834f40a82b3" providerId="LiveId" clId="{75CDBFC3-FC65-4C60-886A-7B5C090C737A}" dt="2021-05-02T00:12:06.403" v="71" actId="700"/>
          <pc:sldLayoutMkLst>
            <pc:docMk/>
            <pc:sldMasterMk cId="1478693603" sldId="2147483648"/>
            <pc:sldLayoutMk cId="680656235" sldId="2147483652"/>
          </pc:sldLayoutMkLst>
        </pc:sldLayoutChg>
        <pc:sldLayoutChg chg="add del">
          <pc:chgData name="Nehaya Alubudy" userId="095e2834f40a82b3" providerId="LiveId" clId="{75CDBFC3-FC65-4C60-886A-7B5C090C737A}" dt="2021-05-02T00:12:06.403" v="71" actId="700"/>
          <pc:sldLayoutMkLst>
            <pc:docMk/>
            <pc:sldMasterMk cId="1478693603" sldId="2147483648"/>
            <pc:sldLayoutMk cId="2707039602" sldId="2147483653"/>
          </pc:sldLayoutMkLst>
        </pc:sldLayoutChg>
        <pc:sldLayoutChg chg="add del">
          <pc:chgData name="Nehaya Alubudy" userId="095e2834f40a82b3" providerId="LiveId" clId="{75CDBFC3-FC65-4C60-886A-7B5C090C737A}" dt="2021-05-02T00:12:06.403" v="71" actId="700"/>
          <pc:sldLayoutMkLst>
            <pc:docMk/>
            <pc:sldMasterMk cId="1478693603" sldId="2147483648"/>
            <pc:sldLayoutMk cId="1252666331" sldId="2147483654"/>
          </pc:sldLayoutMkLst>
        </pc:sldLayoutChg>
        <pc:sldLayoutChg chg="add del">
          <pc:chgData name="Nehaya Alubudy" userId="095e2834f40a82b3" providerId="LiveId" clId="{75CDBFC3-FC65-4C60-886A-7B5C090C737A}" dt="2021-05-02T00:12:06.403" v="71" actId="700"/>
          <pc:sldLayoutMkLst>
            <pc:docMk/>
            <pc:sldMasterMk cId="1478693603" sldId="2147483648"/>
            <pc:sldLayoutMk cId="1845941686" sldId="2147483655"/>
          </pc:sldLayoutMkLst>
        </pc:sldLayoutChg>
        <pc:sldLayoutChg chg="add del">
          <pc:chgData name="Nehaya Alubudy" userId="095e2834f40a82b3" providerId="LiveId" clId="{75CDBFC3-FC65-4C60-886A-7B5C090C737A}" dt="2021-05-02T00:12:06.403" v="71" actId="700"/>
          <pc:sldLayoutMkLst>
            <pc:docMk/>
            <pc:sldMasterMk cId="1478693603" sldId="2147483648"/>
            <pc:sldLayoutMk cId="1792056561" sldId="2147483656"/>
          </pc:sldLayoutMkLst>
        </pc:sldLayoutChg>
        <pc:sldLayoutChg chg="add del">
          <pc:chgData name="Nehaya Alubudy" userId="095e2834f40a82b3" providerId="LiveId" clId="{75CDBFC3-FC65-4C60-886A-7B5C090C737A}" dt="2021-05-02T00:12:06.403" v="71" actId="700"/>
          <pc:sldLayoutMkLst>
            <pc:docMk/>
            <pc:sldMasterMk cId="1478693603" sldId="2147483648"/>
            <pc:sldLayoutMk cId="3694612951" sldId="2147483657"/>
          </pc:sldLayoutMkLst>
        </pc:sldLayoutChg>
        <pc:sldLayoutChg chg="add del">
          <pc:chgData name="Nehaya Alubudy" userId="095e2834f40a82b3" providerId="LiveId" clId="{75CDBFC3-FC65-4C60-886A-7B5C090C737A}" dt="2021-05-02T00:12:06.403" v="71" actId="700"/>
          <pc:sldLayoutMkLst>
            <pc:docMk/>
            <pc:sldMasterMk cId="1478693603" sldId="2147483648"/>
            <pc:sldLayoutMk cId="833475391" sldId="2147483658"/>
          </pc:sldLayoutMkLst>
        </pc:sldLayoutChg>
        <pc:sldLayoutChg chg="add del">
          <pc:chgData name="Nehaya Alubudy" userId="095e2834f40a82b3" providerId="LiveId" clId="{75CDBFC3-FC65-4C60-886A-7B5C090C737A}" dt="2021-05-02T00:12:06.403" v="71" actId="700"/>
          <pc:sldLayoutMkLst>
            <pc:docMk/>
            <pc:sldMasterMk cId="1478693603" sldId="2147483648"/>
            <pc:sldLayoutMk cId="120991106" sldId="2147483659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microsoft.com/office/2007/relationships/hdphoto" Target="../media/hdphoto1.wdp"/><Relationship Id="rId1" Type="http://schemas.openxmlformats.org/officeDocument/2006/relationships/image" Target="../media/image5.png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s://en.wikipedia.org/wiki/Chemoreceptor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microsoft.com/office/2007/relationships/hdphoto" Target="../media/hdphoto4.wdp"/><Relationship Id="rId1" Type="http://schemas.openxmlformats.org/officeDocument/2006/relationships/image" Target="../media/image8.png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s://en.wikipedia.org/wiki/Chemoreceptor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A82385-3640-4479-83BD-6CAF30951E40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E50889-3A9D-456A-BBF4-38D0B5C62125}">
      <dgm:prSet phldrT="[Text]"/>
      <dgm:spPr/>
      <dgm:t>
        <a:bodyPr/>
        <a:lstStyle/>
        <a:p>
          <a:r>
            <a:rPr lang="en-GB" b="1" dirty="0">
              <a:solidFill>
                <a:srgbClr val="C00000"/>
              </a:solidFill>
            </a:rPr>
            <a:t>Glial cells (Neuroglia) :</a:t>
          </a:r>
        </a:p>
        <a:p>
          <a:r>
            <a:rPr lang="en-GB" b="1" dirty="0">
              <a:solidFill>
                <a:prstClr val="black"/>
              </a:solidFill>
            </a:rPr>
            <a:t>They are highly branched cells which occupy the spaces between the neurones and they are four </a:t>
          </a:r>
          <a:endParaRPr lang="en-US" dirty="0"/>
        </a:p>
      </dgm:t>
    </dgm:pt>
    <dgm:pt modelId="{E67798BD-0324-4EFC-8A09-6F365B9C5207}" type="parTrans" cxnId="{6844F3C5-4A12-4C03-956F-67ACA77AFF6F}">
      <dgm:prSet/>
      <dgm:spPr/>
      <dgm:t>
        <a:bodyPr/>
        <a:lstStyle/>
        <a:p>
          <a:endParaRPr lang="en-US"/>
        </a:p>
      </dgm:t>
    </dgm:pt>
    <dgm:pt modelId="{3D5AF05C-F39A-4D84-93C7-F858087A159E}" type="sibTrans" cxnId="{6844F3C5-4A12-4C03-956F-67ACA77AFF6F}">
      <dgm:prSet/>
      <dgm:spPr/>
      <dgm:t>
        <a:bodyPr/>
        <a:lstStyle/>
        <a:p>
          <a:endParaRPr lang="en-US"/>
        </a:p>
      </dgm:t>
    </dgm:pt>
    <dgm:pt modelId="{4C0787E5-1808-4FF2-8B1D-04996EFF1D0F}">
      <dgm:prSet phldrT="[Text]" custT="1"/>
      <dgm:spPr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 l="-5000" r="-5000"/>
          </a:stretch>
        </a:blipFill>
      </dgm:spPr>
      <dgm:t>
        <a:bodyPr/>
        <a:lstStyle/>
        <a:p>
          <a:r>
            <a:rPr lang="en-GB" sz="1800" b="1" dirty="0">
              <a:solidFill>
                <a:prstClr val="black"/>
              </a:solidFill>
            </a:rPr>
            <a:t>Oligodendrocyte</a:t>
          </a:r>
          <a:r>
            <a:rPr lang="en-GB" sz="1600" b="1" dirty="0">
              <a:solidFill>
                <a:prstClr val="black"/>
              </a:solidFill>
            </a:rPr>
            <a:t>s</a:t>
          </a:r>
          <a:endParaRPr lang="en-US" sz="1600" dirty="0"/>
        </a:p>
      </dgm:t>
    </dgm:pt>
    <dgm:pt modelId="{8DEE5EEB-2F0A-4122-999A-4EC9E93BDBF5}" type="parTrans" cxnId="{29F11DA2-DB3B-4169-ABAF-B9F9C30FAA38}">
      <dgm:prSet/>
      <dgm:spPr/>
      <dgm:t>
        <a:bodyPr/>
        <a:lstStyle/>
        <a:p>
          <a:endParaRPr lang="en-US"/>
        </a:p>
      </dgm:t>
    </dgm:pt>
    <dgm:pt modelId="{2848A217-4019-45AF-AB6C-2B6BEF001699}" type="sibTrans" cxnId="{29F11DA2-DB3B-4169-ABAF-B9F9C30FAA38}">
      <dgm:prSet/>
      <dgm:spPr/>
      <dgm:t>
        <a:bodyPr/>
        <a:lstStyle/>
        <a:p>
          <a:endParaRPr lang="en-US"/>
        </a:p>
      </dgm:t>
    </dgm:pt>
    <dgm:pt modelId="{70F2C552-0E42-4E5B-A925-72645CC4A342}">
      <dgm:prSet phldrT="[Text]" custT="1"/>
      <dgm:spPr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57000" r="-57000"/>
          </a:stretch>
        </a:blipFill>
      </dgm:spPr>
      <dgm:t>
        <a:bodyPr/>
        <a:lstStyle/>
        <a:p>
          <a:r>
            <a:rPr lang="en-GB" sz="2000" b="1" dirty="0">
              <a:solidFill>
                <a:prstClr val="black"/>
              </a:solidFill>
            </a:rPr>
            <a:t>Microglia</a:t>
          </a:r>
          <a:endParaRPr lang="en-US" sz="2000" dirty="0"/>
        </a:p>
      </dgm:t>
    </dgm:pt>
    <dgm:pt modelId="{A0462491-FBE3-4E85-B487-E90DCC8A3367}" type="parTrans" cxnId="{B10F3B53-2F09-4119-8B1A-C3B85108EE65}">
      <dgm:prSet/>
      <dgm:spPr/>
      <dgm:t>
        <a:bodyPr/>
        <a:lstStyle/>
        <a:p>
          <a:endParaRPr lang="en-US"/>
        </a:p>
      </dgm:t>
    </dgm:pt>
    <dgm:pt modelId="{34619983-A093-4788-A411-53F38C14886B}" type="sibTrans" cxnId="{B10F3B53-2F09-4119-8B1A-C3B85108EE65}">
      <dgm:prSet/>
      <dgm:spPr/>
      <dgm:t>
        <a:bodyPr/>
        <a:lstStyle/>
        <a:p>
          <a:endParaRPr lang="en-US"/>
        </a:p>
      </dgm:t>
    </dgm:pt>
    <dgm:pt modelId="{471CFE12-10F0-424E-8E8F-CA82071C0F38}">
      <dgm:prSet phldrT="[Text]" custT="1"/>
      <dgm:spPr>
        <a:blipFill rotWithShape="0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r>
            <a:rPr lang="en-GB" sz="2000" b="1" dirty="0">
              <a:solidFill>
                <a:prstClr val="black"/>
              </a:solidFill>
            </a:rPr>
            <a:t>Ependymal cells</a:t>
          </a:r>
          <a:r>
            <a:rPr lang="en-US" sz="2000" b="1" dirty="0">
              <a:solidFill>
                <a:prstClr val="black"/>
              </a:solidFill>
            </a:rPr>
            <a:t> </a:t>
          </a:r>
          <a:endParaRPr lang="en-US" sz="2000" dirty="0"/>
        </a:p>
      </dgm:t>
    </dgm:pt>
    <dgm:pt modelId="{F08FA468-D8E9-4DBC-9A99-02BD31538F24}" type="parTrans" cxnId="{91DC1165-F2F4-4C2A-B2A8-A5E2BECBD330}">
      <dgm:prSet/>
      <dgm:spPr/>
      <dgm:t>
        <a:bodyPr/>
        <a:lstStyle/>
        <a:p>
          <a:endParaRPr lang="en-US"/>
        </a:p>
      </dgm:t>
    </dgm:pt>
    <dgm:pt modelId="{2F3A228D-29C9-457D-AB40-50D19D2E620C}" type="sibTrans" cxnId="{91DC1165-F2F4-4C2A-B2A8-A5E2BECBD330}">
      <dgm:prSet/>
      <dgm:spPr/>
      <dgm:t>
        <a:bodyPr/>
        <a:lstStyle/>
        <a:p>
          <a:endParaRPr lang="en-US"/>
        </a:p>
      </dgm:t>
    </dgm:pt>
    <dgm:pt modelId="{C91F0DF0-7898-4EAC-A1B5-C8782185EADA}">
      <dgm:prSet phldrT="[Text]" custT="1"/>
      <dgm:spPr>
        <a:blipFill rotWithShape="0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r>
            <a:rPr lang="en-GB" sz="2000" b="1" dirty="0">
              <a:solidFill>
                <a:prstClr val="black"/>
              </a:solidFill>
            </a:rPr>
            <a:t>Astrocytes</a:t>
          </a:r>
          <a:r>
            <a:rPr lang="en-GB" sz="1600" b="1" dirty="0">
              <a:solidFill>
                <a:prstClr val="black"/>
              </a:solidFill>
            </a:rPr>
            <a:t> </a:t>
          </a:r>
        </a:p>
      </dgm:t>
    </dgm:pt>
    <dgm:pt modelId="{E39DEF02-1DCE-49E7-82EB-C9BD58D94F44}" type="sibTrans" cxnId="{98423AFD-B278-48CF-A20C-43934D1EBBB2}">
      <dgm:prSet/>
      <dgm:spPr/>
      <dgm:t>
        <a:bodyPr/>
        <a:lstStyle/>
        <a:p>
          <a:endParaRPr lang="en-US"/>
        </a:p>
      </dgm:t>
    </dgm:pt>
    <dgm:pt modelId="{6B522BD2-7F31-4F7E-ABC1-3F7CFE1FE2FB}" type="parTrans" cxnId="{98423AFD-B278-48CF-A20C-43934D1EBBB2}">
      <dgm:prSet/>
      <dgm:spPr/>
      <dgm:t>
        <a:bodyPr/>
        <a:lstStyle/>
        <a:p>
          <a:endParaRPr lang="en-US"/>
        </a:p>
      </dgm:t>
    </dgm:pt>
    <dgm:pt modelId="{1EECD775-5C0B-4A79-B11D-FD7FA741F51D}" type="pres">
      <dgm:prSet presAssocID="{90A82385-3640-4479-83BD-6CAF30951E40}" presName="composite" presStyleCnt="0">
        <dgm:presLayoutVars>
          <dgm:chMax val="1"/>
          <dgm:dir/>
          <dgm:resizeHandles val="exact"/>
        </dgm:presLayoutVars>
      </dgm:prSet>
      <dgm:spPr/>
    </dgm:pt>
    <dgm:pt modelId="{D98F905A-0758-48BC-82D1-7C22AC9A9130}" type="pres">
      <dgm:prSet presAssocID="{90A82385-3640-4479-83BD-6CAF30951E40}" presName="radial" presStyleCnt="0">
        <dgm:presLayoutVars>
          <dgm:animLvl val="ctr"/>
        </dgm:presLayoutVars>
      </dgm:prSet>
      <dgm:spPr/>
    </dgm:pt>
    <dgm:pt modelId="{6DC9F769-3C57-42AE-8C67-C87735F58CAD}" type="pres">
      <dgm:prSet presAssocID="{F6E50889-3A9D-456A-BBF4-38D0B5C62125}" presName="centerShape" presStyleLbl="vennNode1" presStyleIdx="0" presStyleCnt="5" custScaleX="116999"/>
      <dgm:spPr/>
    </dgm:pt>
    <dgm:pt modelId="{172276D8-703B-46D5-905C-A1B4205F5225}" type="pres">
      <dgm:prSet presAssocID="{C91F0DF0-7898-4EAC-A1B5-C8782185EADA}" presName="node" presStyleLbl="vennNode1" presStyleIdx="1" presStyleCnt="5" custScaleX="253441" custScaleY="109401" custRadScaleRad="96297" custRadScaleInc="-97">
        <dgm:presLayoutVars>
          <dgm:bulletEnabled val="1"/>
        </dgm:presLayoutVars>
      </dgm:prSet>
      <dgm:spPr/>
    </dgm:pt>
    <dgm:pt modelId="{B6F09E6F-64A4-4007-97FB-58414489492E}" type="pres">
      <dgm:prSet presAssocID="{4C0787E5-1808-4FF2-8B1D-04996EFF1D0F}" presName="node" presStyleLbl="vennNode1" presStyleIdx="2" presStyleCnt="5" custScaleX="231577" custScaleY="156274" custRadScaleRad="167641" custRadScaleInc="-2849">
        <dgm:presLayoutVars>
          <dgm:bulletEnabled val="1"/>
        </dgm:presLayoutVars>
      </dgm:prSet>
      <dgm:spPr/>
    </dgm:pt>
    <dgm:pt modelId="{9B567549-3DB7-4400-A3BC-FB220A8D21C3}" type="pres">
      <dgm:prSet presAssocID="{70F2C552-0E42-4E5B-A925-72645CC4A342}" presName="node" presStyleLbl="vennNode1" presStyleIdx="3" presStyleCnt="5" custScaleX="239864" custScaleY="109401" custRadScaleRad="104754" custRadScaleInc="288">
        <dgm:presLayoutVars>
          <dgm:bulletEnabled val="1"/>
        </dgm:presLayoutVars>
      </dgm:prSet>
      <dgm:spPr/>
    </dgm:pt>
    <dgm:pt modelId="{D415EACE-C6DB-4F1F-8829-028F9D76DE53}" type="pres">
      <dgm:prSet presAssocID="{471CFE12-10F0-424E-8E8F-CA82071C0F38}" presName="node" presStyleLbl="vennNode1" presStyleIdx="4" presStyleCnt="5" custScaleX="212366" custScaleY="149063" custRadScaleRad="162547" custRadScaleInc="-1364">
        <dgm:presLayoutVars>
          <dgm:bulletEnabled val="1"/>
        </dgm:presLayoutVars>
      </dgm:prSet>
      <dgm:spPr/>
    </dgm:pt>
  </dgm:ptLst>
  <dgm:cxnLst>
    <dgm:cxn modelId="{58EAA317-D070-4E45-832A-23F641A2C82C}" type="presOf" srcId="{471CFE12-10F0-424E-8E8F-CA82071C0F38}" destId="{D415EACE-C6DB-4F1F-8829-028F9D76DE53}" srcOrd="0" destOrd="0" presId="urn:microsoft.com/office/officeart/2005/8/layout/radial3"/>
    <dgm:cxn modelId="{2BC6D023-5AD6-469A-B30B-D650CCD3E28F}" type="presOf" srcId="{C91F0DF0-7898-4EAC-A1B5-C8782185EADA}" destId="{172276D8-703B-46D5-905C-A1B4205F5225}" srcOrd="0" destOrd="0" presId="urn:microsoft.com/office/officeart/2005/8/layout/radial3"/>
    <dgm:cxn modelId="{A2AC7329-8488-4B26-A62E-A5F8DD8667DF}" type="presOf" srcId="{F6E50889-3A9D-456A-BBF4-38D0B5C62125}" destId="{6DC9F769-3C57-42AE-8C67-C87735F58CAD}" srcOrd="0" destOrd="0" presId="urn:microsoft.com/office/officeart/2005/8/layout/radial3"/>
    <dgm:cxn modelId="{91DC1165-F2F4-4C2A-B2A8-A5E2BECBD330}" srcId="{F6E50889-3A9D-456A-BBF4-38D0B5C62125}" destId="{471CFE12-10F0-424E-8E8F-CA82071C0F38}" srcOrd="3" destOrd="0" parTransId="{F08FA468-D8E9-4DBC-9A99-02BD31538F24}" sibTransId="{2F3A228D-29C9-457D-AB40-50D19D2E620C}"/>
    <dgm:cxn modelId="{DA5D2348-A0E7-482F-9917-320B476398DD}" type="presOf" srcId="{70F2C552-0E42-4E5B-A925-72645CC4A342}" destId="{9B567549-3DB7-4400-A3BC-FB220A8D21C3}" srcOrd="0" destOrd="0" presId="urn:microsoft.com/office/officeart/2005/8/layout/radial3"/>
    <dgm:cxn modelId="{B10F3B53-2F09-4119-8B1A-C3B85108EE65}" srcId="{F6E50889-3A9D-456A-BBF4-38D0B5C62125}" destId="{70F2C552-0E42-4E5B-A925-72645CC4A342}" srcOrd="2" destOrd="0" parTransId="{A0462491-FBE3-4E85-B487-E90DCC8A3367}" sibTransId="{34619983-A093-4788-A411-53F38C14886B}"/>
    <dgm:cxn modelId="{281A2379-BCB9-4920-A63C-F1DE9AF1096D}" type="presOf" srcId="{4C0787E5-1808-4FF2-8B1D-04996EFF1D0F}" destId="{B6F09E6F-64A4-4007-97FB-58414489492E}" srcOrd="0" destOrd="0" presId="urn:microsoft.com/office/officeart/2005/8/layout/radial3"/>
    <dgm:cxn modelId="{29F11DA2-DB3B-4169-ABAF-B9F9C30FAA38}" srcId="{F6E50889-3A9D-456A-BBF4-38D0B5C62125}" destId="{4C0787E5-1808-4FF2-8B1D-04996EFF1D0F}" srcOrd="1" destOrd="0" parTransId="{8DEE5EEB-2F0A-4122-999A-4EC9E93BDBF5}" sibTransId="{2848A217-4019-45AF-AB6C-2B6BEF001699}"/>
    <dgm:cxn modelId="{6844F3C5-4A12-4C03-956F-67ACA77AFF6F}" srcId="{90A82385-3640-4479-83BD-6CAF30951E40}" destId="{F6E50889-3A9D-456A-BBF4-38D0B5C62125}" srcOrd="0" destOrd="0" parTransId="{E67798BD-0324-4EFC-8A09-6F365B9C5207}" sibTransId="{3D5AF05C-F39A-4D84-93C7-F858087A159E}"/>
    <dgm:cxn modelId="{9693C9D7-01F2-435F-AB7B-B9F1BCBCA3B2}" type="presOf" srcId="{90A82385-3640-4479-83BD-6CAF30951E40}" destId="{1EECD775-5C0B-4A79-B11D-FD7FA741F51D}" srcOrd="0" destOrd="0" presId="urn:microsoft.com/office/officeart/2005/8/layout/radial3"/>
    <dgm:cxn modelId="{98423AFD-B278-48CF-A20C-43934D1EBBB2}" srcId="{F6E50889-3A9D-456A-BBF4-38D0B5C62125}" destId="{C91F0DF0-7898-4EAC-A1B5-C8782185EADA}" srcOrd="0" destOrd="0" parTransId="{6B522BD2-7F31-4F7E-ABC1-3F7CFE1FE2FB}" sibTransId="{E39DEF02-1DCE-49E7-82EB-C9BD58D94F44}"/>
    <dgm:cxn modelId="{4308B9ED-4ACF-421B-8225-3CEBB1CF379C}" type="presParOf" srcId="{1EECD775-5C0B-4A79-B11D-FD7FA741F51D}" destId="{D98F905A-0758-48BC-82D1-7C22AC9A9130}" srcOrd="0" destOrd="0" presId="urn:microsoft.com/office/officeart/2005/8/layout/radial3"/>
    <dgm:cxn modelId="{033A3B31-4FE2-4624-8F76-8A73A1436201}" type="presParOf" srcId="{D98F905A-0758-48BC-82D1-7C22AC9A9130}" destId="{6DC9F769-3C57-42AE-8C67-C87735F58CAD}" srcOrd="0" destOrd="0" presId="urn:microsoft.com/office/officeart/2005/8/layout/radial3"/>
    <dgm:cxn modelId="{53EE8CC0-518C-4F67-9168-456215FD13CE}" type="presParOf" srcId="{D98F905A-0758-48BC-82D1-7C22AC9A9130}" destId="{172276D8-703B-46D5-905C-A1B4205F5225}" srcOrd="1" destOrd="0" presId="urn:microsoft.com/office/officeart/2005/8/layout/radial3"/>
    <dgm:cxn modelId="{11C0D257-BCBF-4A66-B378-C4F29737C767}" type="presParOf" srcId="{D98F905A-0758-48BC-82D1-7C22AC9A9130}" destId="{B6F09E6F-64A4-4007-97FB-58414489492E}" srcOrd="2" destOrd="0" presId="urn:microsoft.com/office/officeart/2005/8/layout/radial3"/>
    <dgm:cxn modelId="{0B0DC208-EBF4-417B-91A3-369E88A7467C}" type="presParOf" srcId="{D98F905A-0758-48BC-82D1-7C22AC9A9130}" destId="{9B567549-3DB7-4400-A3BC-FB220A8D21C3}" srcOrd="3" destOrd="0" presId="urn:microsoft.com/office/officeart/2005/8/layout/radial3"/>
    <dgm:cxn modelId="{D3DDF27E-CEBE-42B2-ADB7-F1090E63A968}" type="presParOf" srcId="{D98F905A-0758-48BC-82D1-7C22AC9A9130}" destId="{D415EACE-C6DB-4F1F-8829-028F9D76DE53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CF3616-0399-463D-A4AA-943248A22FE2}" type="doc">
      <dgm:prSet loTypeId="urn:microsoft.com/office/officeart/2005/8/layout/hList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D96E46-26B7-4EB4-8FA6-B715B87ABCA4}">
      <dgm:prSet phldrT="[Text]" phldr="1" custT="1"/>
      <dgm:spPr/>
      <dgm:t>
        <a:bodyPr/>
        <a:lstStyle/>
        <a:p>
          <a:endParaRPr lang="en-US" sz="1800" dirty="0"/>
        </a:p>
      </dgm:t>
    </dgm:pt>
    <dgm:pt modelId="{7C063CBF-6535-4EBD-A9B7-FE082004D939}" type="parTrans" cxnId="{25CFEE1A-C585-4FD2-9F91-A1A88F2CA874}">
      <dgm:prSet/>
      <dgm:spPr/>
      <dgm:t>
        <a:bodyPr/>
        <a:lstStyle/>
        <a:p>
          <a:endParaRPr lang="en-US"/>
        </a:p>
      </dgm:t>
    </dgm:pt>
    <dgm:pt modelId="{1D9731AB-5A6A-4CA1-AED7-0912F1038698}" type="sibTrans" cxnId="{25CFEE1A-C585-4FD2-9F91-A1A88F2CA874}">
      <dgm:prSet/>
      <dgm:spPr/>
      <dgm:t>
        <a:bodyPr/>
        <a:lstStyle/>
        <a:p>
          <a:endParaRPr lang="en-US"/>
        </a:p>
      </dgm:t>
    </dgm:pt>
    <dgm:pt modelId="{1113EFB3-F7FB-4F67-BBD2-B8148C83D5F3}">
      <dgm:prSet phldrT="[Text]" custT="1"/>
      <dgm:spPr/>
      <dgm:t>
        <a:bodyPr/>
        <a:lstStyle/>
        <a:p>
          <a:r>
            <a:rPr lang="en-US" sz="1800" b="1" dirty="0">
              <a:solidFill>
                <a:srgbClr val="FF0000"/>
              </a:solidFill>
            </a:rPr>
            <a:t>Oligodendrocytes</a:t>
          </a:r>
          <a:r>
            <a:rPr lang="en-US" sz="1800" b="1" dirty="0"/>
            <a:t> smaller than the astrocytes , with fewer and shorter processes </a:t>
          </a:r>
          <a:endParaRPr lang="en-US" sz="1800" dirty="0"/>
        </a:p>
      </dgm:t>
    </dgm:pt>
    <dgm:pt modelId="{CB3EAB76-F471-481D-9E5C-21DAE5958E0C}" type="parTrans" cxnId="{88375559-1C0D-41A0-8A17-041D5B9999B3}">
      <dgm:prSet/>
      <dgm:spPr/>
      <dgm:t>
        <a:bodyPr/>
        <a:lstStyle/>
        <a:p>
          <a:endParaRPr lang="en-US"/>
        </a:p>
      </dgm:t>
    </dgm:pt>
    <dgm:pt modelId="{312AA6A4-795F-4602-BE54-C7A1574375DE}" type="sibTrans" cxnId="{88375559-1C0D-41A0-8A17-041D5B9999B3}">
      <dgm:prSet/>
      <dgm:spPr/>
      <dgm:t>
        <a:bodyPr/>
        <a:lstStyle/>
        <a:p>
          <a:endParaRPr lang="en-US"/>
        </a:p>
      </dgm:t>
    </dgm:pt>
    <dgm:pt modelId="{B4B7972C-3051-42FC-B46A-A4933465A531}">
      <dgm:prSet phldrT="[Text]" phldr="1" custT="1"/>
      <dgm:spPr/>
      <dgm:t>
        <a:bodyPr/>
        <a:lstStyle/>
        <a:p>
          <a:endParaRPr lang="en-US" sz="1800"/>
        </a:p>
      </dgm:t>
    </dgm:pt>
    <dgm:pt modelId="{81D79B3B-1778-44BD-980B-494677051687}" type="parTrans" cxnId="{402DA549-0F90-4770-94C4-BAE00654B60A}">
      <dgm:prSet/>
      <dgm:spPr/>
      <dgm:t>
        <a:bodyPr/>
        <a:lstStyle/>
        <a:p>
          <a:endParaRPr lang="en-US"/>
        </a:p>
      </dgm:t>
    </dgm:pt>
    <dgm:pt modelId="{16779C92-53B6-4FB3-AABC-6D97D930D499}" type="sibTrans" cxnId="{402DA549-0F90-4770-94C4-BAE00654B60A}">
      <dgm:prSet/>
      <dgm:spPr/>
      <dgm:t>
        <a:bodyPr/>
        <a:lstStyle/>
        <a:p>
          <a:endParaRPr lang="en-US"/>
        </a:p>
      </dgm:t>
    </dgm:pt>
    <dgm:pt modelId="{6A2B6C0F-5839-4762-986A-8F4AA436D619}">
      <dgm:prSet phldrT="[Text]" custT="1"/>
      <dgm:spPr/>
      <dgm:t>
        <a:bodyPr/>
        <a:lstStyle/>
        <a:p>
          <a:r>
            <a:rPr lang="en-GB" sz="1800" b="1" dirty="0">
              <a:solidFill>
                <a:srgbClr val="FF0000"/>
              </a:solidFill>
            </a:rPr>
            <a:t>Microglia :</a:t>
          </a:r>
          <a:endParaRPr lang="en-US" sz="1800" dirty="0"/>
        </a:p>
      </dgm:t>
    </dgm:pt>
    <dgm:pt modelId="{1DC70A40-E097-4B28-A838-306E8DF0D9AD}" type="parTrans" cxnId="{1384EBCF-A745-42AC-B9F0-8B4000F55E86}">
      <dgm:prSet/>
      <dgm:spPr/>
      <dgm:t>
        <a:bodyPr/>
        <a:lstStyle/>
        <a:p>
          <a:endParaRPr lang="en-US"/>
        </a:p>
      </dgm:t>
    </dgm:pt>
    <dgm:pt modelId="{01D6C40B-B186-4937-8C69-013BD1C69C88}" type="sibTrans" cxnId="{1384EBCF-A745-42AC-B9F0-8B4000F55E86}">
      <dgm:prSet/>
      <dgm:spPr/>
      <dgm:t>
        <a:bodyPr/>
        <a:lstStyle/>
        <a:p>
          <a:endParaRPr lang="en-US"/>
        </a:p>
      </dgm:t>
    </dgm:pt>
    <dgm:pt modelId="{5386CC4A-F04E-4791-88C5-AA0CD14833CF}">
      <dgm:prSet phldrT="[Text]" phldr="1" custT="1"/>
      <dgm:spPr/>
      <dgm:t>
        <a:bodyPr/>
        <a:lstStyle/>
        <a:p>
          <a:endParaRPr lang="en-US" sz="1800"/>
        </a:p>
      </dgm:t>
    </dgm:pt>
    <dgm:pt modelId="{5E0DBFBA-356A-4ABD-B477-003FAFBC1AD1}" type="parTrans" cxnId="{0F6FFFFC-3FD2-4859-8B9F-6D22B773D3D0}">
      <dgm:prSet/>
      <dgm:spPr/>
      <dgm:t>
        <a:bodyPr/>
        <a:lstStyle/>
        <a:p>
          <a:endParaRPr lang="en-US"/>
        </a:p>
      </dgm:t>
    </dgm:pt>
    <dgm:pt modelId="{076A1513-D266-415F-8621-4C1FBC7CFABF}" type="sibTrans" cxnId="{0F6FFFFC-3FD2-4859-8B9F-6D22B773D3D0}">
      <dgm:prSet/>
      <dgm:spPr/>
      <dgm:t>
        <a:bodyPr/>
        <a:lstStyle/>
        <a:p>
          <a:endParaRPr lang="en-US"/>
        </a:p>
      </dgm:t>
    </dgm:pt>
    <dgm:pt modelId="{43488CD5-AA43-48BD-A88F-201EA421E734}">
      <dgm:prSet phldrT="[Text]" custT="1"/>
      <dgm:spPr/>
      <dgm:t>
        <a:bodyPr/>
        <a:lstStyle/>
        <a:p>
          <a:r>
            <a:rPr lang="en-US" sz="1800" b="1" dirty="0">
              <a:solidFill>
                <a:srgbClr val="FF0000"/>
              </a:solidFill>
            </a:rPr>
            <a:t>Ependymal cells :</a:t>
          </a:r>
          <a:endParaRPr lang="en-US" sz="1800" dirty="0"/>
        </a:p>
      </dgm:t>
    </dgm:pt>
    <dgm:pt modelId="{566F77CA-7D26-49D4-B08F-EE1763B5708A}" type="parTrans" cxnId="{5F8D5A5C-5CBC-43B4-B008-EA6281C9C00F}">
      <dgm:prSet/>
      <dgm:spPr/>
      <dgm:t>
        <a:bodyPr/>
        <a:lstStyle/>
        <a:p>
          <a:endParaRPr lang="en-US"/>
        </a:p>
      </dgm:t>
    </dgm:pt>
    <dgm:pt modelId="{BCB2667D-9608-4BCD-9645-093D5807E5B3}" type="sibTrans" cxnId="{5F8D5A5C-5CBC-43B4-B008-EA6281C9C00F}">
      <dgm:prSet/>
      <dgm:spPr/>
      <dgm:t>
        <a:bodyPr/>
        <a:lstStyle/>
        <a:p>
          <a:endParaRPr lang="en-US"/>
        </a:p>
      </dgm:t>
    </dgm:pt>
    <dgm:pt modelId="{3C367B55-5056-4557-A156-C1DDE60DE2A4}">
      <dgm:prSet custT="1"/>
      <dgm:spPr/>
      <dgm:t>
        <a:bodyPr/>
        <a:lstStyle/>
        <a:p>
          <a:endParaRPr lang="en-GB" sz="1800" b="1" dirty="0"/>
        </a:p>
      </dgm:t>
    </dgm:pt>
    <dgm:pt modelId="{1B048B6C-5F39-4FC7-B7E6-1303B9E04205}" type="parTrans" cxnId="{2DA8D708-6B2D-43EE-905B-8461C7DC392B}">
      <dgm:prSet/>
      <dgm:spPr/>
      <dgm:t>
        <a:bodyPr/>
        <a:lstStyle/>
        <a:p>
          <a:endParaRPr lang="en-US"/>
        </a:p>
      </dgm:t>
    </dgm:pt>
    <dgm:pt modelId="{008D5AB4-BA4C-4142-9022-579EF23A7279}" type="sibTrans" cxnId="{2DA8D708-6B2D-43EE-905B-8461C7DC392B}">
      <dgm:prSet/>
      <dgm:spPr/>
      <dgm:t>
        <a:bodyPr/>
        <a:lstStyle/>
        <a:p>
          <a:endParaRPr lang="en-US"/>
        </a:p>
      </dgm:t>
    </dgm:pt>
    <dgm:pt modelId="{D1A3FE9E-2EFC-4D2C-AA39-3DC4A77F4BDE}">
      <dgm:prSet phldrT="[Text]" custT="1"/>
      <dgm:spPr/>
      <dgm:t>
        <a:bodyPr/>
        <a:lstStyle/>
        <a:p>
          <a:endParaRPr lang="en-US" sz="1800"/>
        </a:p>
      </dgm:t>
    </dgm:pt>
    <dgm:pt modelId="{45536DBB-030B-4250-895B-E5C663FDE5F4}" type="parTrans" cxnId="{DD2B17BB-340D-4A5B-8F63-F38EA214253A}">
      <dgm:prSet/>
      <dgm:spPr/>
      <dgm:t>
        <a:bodyPr/>
        <a:lstStyle/>
        <a:p>
          <a:endParaRPr lang="en-US"/>
        </a:p>
      </dgm:t>
    </dgm:pt>
    <dgm:pt modelId="{E1FC8C5B-02E3-4BE9-9297-C83C46219BE9}" type="sibTrans" cxnId="{DD2B17BB-340D-4A5B-8F63-F38EA214253A}">
      <dgm:prSet/>
      <dgm:spPr/>
      <dgm:t>
        <a:bodyPr/>
        <a:lstStyle/>
        <a:p>
          <a:endParaRPr lang="en-US"/>
        </a:p>
      </dgm:t>
    </dgm:pt>
    <dgm:pt modelId="{C7137600-0321-4756-A290-9A463274347A}">
      <dgm:prSet custT="1"/>
      <dgm:spPr/>
      <dgm:t>
        <a:bodyPr/>
        <a:lstStyle/>
        <a:p>
          <a:r>
            <a:rPr lang="en-US" sz="1800" b="1" dirty="0">
              <a:solidFill>
                <a:srgbClr val="FF0000"/>
              </a:solidFill>
            </a:rPr>
            <a:t>Astrocytes :</a:t>
          </a:r>
          <a:endParaRPr lang="en-US" sz="1800" dirty="0"/>
        </a:p>
      </dgm:t>
    </dgm:pt>
    <dgm:pt modelId="{F9FC5CEC-E927-4A31-B76D-45DA4D255916}" type="parTrans" cxnId="{D2896F6C-0A80-4BD9-834B-C1FFDA4CDED2}">
      <dgm:prSet/>
      <dgm:spPr/>
      <dgm:t>
        <a:bodyPr/>
        <a:lstStyle/>
        <a:p>
          <a:endParaRPr lang="en-US"/>
        </a:p>
      </dgm:t>
    </dgm:pt>
    <dgm:pt modelId="{4254220F-9106-4066-B3F0-DCB376480780}" type="sibTrans" cxnId="{D2896F6C-0A80-4BD9-834B-C1FFDA4CDED2}">
      <dgm:prSet/>
      <dgm:spPr/>
      <dgm:t>
        <a:bodyPr/>
        <a:lstStyle/>
        <a:p>
          <a:endParaRPr lang="en-US"/>
        </a:p>
      </dgm:t>
    </dgm:pt>
    <dgm:pt modelId="{D1AA4749-F004-4455-945F-9AEFE95CE145}">
      <dgm:prSet custT="1"/>
      <dgm:spPr/>
      <dgm:t>
        <a:bodyPr/>
        <a:lstStyle/>
        <a:p>
          <a:r>
            <a:rPr lang="en-US" sz="1800" b="1" dirty="0"/>
            <a:t>star-shaped cells, their processes are often in contact with a blood vessels .</a:t>
          </a:r>
        </a:p>
      </dgm:t>
    </dgm:pt>
    <dgm:pt modelId="{0D768DB3-49FC-41A2-B410-BF056D767867}" type="parTrans" cxnId="{A78C1309-6EB0-45E7-931F-07BD138A5121}">
      <dgm:prSet/>
      <dgm:spPr/>
      <dgm:t>
        <a:bodyPr/>
        <a:lstStyle/>
        <a:p>
          <a:endParaRPr lang="en-US"/>
        </a:p>
      </dgm:t>
    </dgm:pt>
    <dgm:pt modelId="{682B6279-605F-4AC8-97DA-A9C340E94BB7}" type="sibTrans" cxnId="{A78C1309-6EB0-45E7-931F-07BD138A5121}">
      <dgm:prSet/>
      <dgm:spPr/>
      <dgm:t>
        <a:bodyPr/>
        <a:lstStyle/>
        <a:p>
          <a:endParaRPr lang="en-US"/>
        </a:p>
      </dgm:t>
    </dgm:pt>
    <dgm:pt modelId="{B1F79AA3-1D96-43A8-B3FC-F0A6335DEEA9}">
      <dgm:prSet custT="1"/>
      <dgm:spPr/>
      <dgm:t>
        <a:bodyPr/>
        <a:lstStyle/>
        <a:p>
          <a:r>
            <a:rPr lang="en-US" sz="1800" b="1">
              <a:solidFill>
                <a:srgbClr val="FF0000"/>
              </a:solidFill>
            </a:rPr>
            <a:t>Play  role in :</a:t>
          </a:r>
          <a:endParaRPr lang="en-US" sz="1800" b="1" dirty="0">
            <a:solidFill>
              <a:srgbClr val="FF0000"/>
            </a:solidFill>
          </a:endParaRPr>
        </a:p>
      </dgm:t>
    </dgm:pt>
    <dgm:pt modelId="{144D2F85-E70A-453B-B739-E6F133CC99AC}" type="parTrans" cxnId="{0CB047E7-EA34-4563-9F0F-F9ED48814AEE}">
      <dgm:prSet/>
      <dgm:spPr/>
      <dgm:t>
        <a:bodyPr/>
        <a:lstStyle/>
        <a:p>
          <a:endParaRPr lang="en-US"/>
        </a:p>
      </dgm:t>
    </dgm:pt>
    <dgm:pt modelId="{DD97814C-E65A-4597-9525-71300C6B6C2E}" type="sibTrans" cxnId="{0CB047E7-EA34-4563-9F0F-F9ED48814AEE}">
      <dgm:prSet/>
      <dgm:spPr/>
      <dgm:t>
        <a:bodyPr/>
        <a:lstStyle/>
        <a:p>
          <a:endParaRPr lang="en-US"/>
        </a:p>
      </dgm:t>
    </dgm:pt>
    <dgm:pt modelId="{629B2F17-7D74-4B38-8498-D8D275C4DFFE}">
      <dgm:prSet custT="1"/>
      <dgm:spPr/>
      <dgm:t>
        <a:bodyPr/>
        <a:lstStyle/>
        <a:p>
          <a:r>
            <a:rPr lang="en-US" sz="1800" b="1" dirty="0"/>
            <a:t>Maintain blood-brain barrier .</a:t>
          </a:r>
        </a:p>
      </dgm:t>
    </dgm:pt>
    <dgm:pt modelId="{B50DBD05-A251-467C-99F5-E81495A7AE8A}" type="parTrans" cxnId="{5C597D2E-FC6C-40BC-B01C-DC9137E4B457}">
      <dgm:prSet/>
      <dgm:spPr/>
      <dgm:t>
        <a:bodyPr/>
        <a:lstStyle/>
        <a:p>
          <a:endParaRPr lang="en-US"/>
        </a:p>
      </dgm:t>
    </dgm:pt>
    <dgm:pt modelId="{44E29651-356C-4015-A9E5-57E3217553F0}" type="sibTrans" cxnId="{5C597D2E-FC6C-40BC-B01C-DC9137E4B457}">
      <dgm:prSet/>
      <dgm:spPr/>
      <dgm:t>
        <a:bodyPr/>
        <a:lstStyle/>
        <a:p>
          <a:endParaRPr lang="en-US"/>
        </a:p>
      </dgm:t>
    </dgm:pt>
    <dgm:pt modelId="{57C2B7FD-0345-4CED-8A1F-BFF7999A3BC9}">
      <dgm:prSet custT="1"/>
      <dgm:spPr/>
      <dgm:t>
        <a:bodyPr/>
        <a:lstStyle/>
        <a:p>
          <a:r>
            <a:rPr lang="en-US" sz="1800" b="1"/>
            <a:t>Provide structural support .</a:t>
          </a:r>
          <a:endParaRPr lang="en-US" sz="1800" b="1" dirty="0"/>
        </a:p>
      </dgm:t>
    </dgm:pt>
    <dgm:pt modelId="{EE65EC7D-C3CA-4881-875F-56CA8ACD20B6}" type="parTrans" cxnId="{2D552052-DA77-4D5C-95FE-22405FF15934}">
      <dgm:prSet/>
      <dgm:spPr/>
      <dgm:t>
        <a:bodyPr/>
        <a:lstStyle/>
        <a:p>
          <a:endParaRPr lang="en-US"/>
        </a:p>
      </dgm:t>
    </dgm:pt>
    <dgm:pt modelId="{EFBEE68C-5A1A-408B-86F9-D791F6C938E6}" type="sibTrans" cxnId="{2D552052-DA77-4D5C-95FE-22405FF15934}">
      <dgm:prSet/>
      <dgm:spPr/>
      <dgm:t>
        <a:bodyPr/>
        <a:lstStyle/>
        <a:p>
          <a:endParaRPr lang="en-US"/>
        </a:p>
      </dgm:t>
    </dgm:pt>
    <dgm:pt modelId="{97D5130D-6586-4CD0-833C-7EF336093434}">
      <dgm:prSet custT="1"/>
      <dgm:spPr/>
      <dgm:t>
        <a:bodyPr/>
        <a:lstStyle/>
        <a:p>
          <a:r>
            <a:rPr lang="en-US" sz="1800" b="1" dirty="0"/>
            <a:t>Regulate ion, nutrient, and dissolved gas  concentration .</a:t>
          </a:r>
        </a:p>
      </dgm:t>
    </dgm:pt>
    <dgm:pt modelId="{16201B61-4202-410C-94D5-3455A0EE5A02}" type="parTrans" cxnId="{471A3205-56D1-4F1B-A138-4BB4A47FAA5C}">
      <dgm:prSet/>
      <dgm:spPr/>
      <dgm:t>
        <a:bodyPr/>
        <a:lstStyle/>
        <a:p>
          <a:endParaRPr lang="en-US"/>
        </a:p>
      </dgm:t>
    </dgm:pt>
    <dgm:pt modelId="{64596471-FD85-4736-8BB0-520F799E41BC}" type="sibTrans" cxnId="{471A3205-56D1-4F1B-A138-4BB4A47FAA5C}">
      <dgm:prSet/>
      <dgm:spPr/>
      <dgm:t>
        <a:bodyPr/>
        <a:lstStyle/>
        <a:p>
          <a:endParaRPr lang="en-US"/>
        </a:p>
      </dgm:t>
    </dgm:pt>
    <dgm:pt modelId="{786300B3-90CC-4EBF-B68A-634D28A3532A}">
      <dgm:prSet custT="1"/>
      <dgm:spPr/>
      <dgm:t>
        <a:bodyPr/>
        <a:lstStyle/>
        <a:p>
          <a:r>
            <a:rPr lang="en-US" sz="1800" b="1"/>
            <a:t>Absorb and recycle neurotransmitters .</a:t>
          </a:r>
          <a:endParaRPr lang="en-US" sz="1800" b="1" dirty="0"/>
        </a:p>
      </dgm:t>
    </dgm:pt>
    <dgm:pt modelId="{5CC3BF3E-2134-4311-B23D-69BE71DEA052}" type="parTrans" cxnId="{0A8E5517-B819-4608-9029-3887F1344A40}">
      <dgm:prSet/>
      <dgm:spPr/>
      <dgm:t>
        <a:bodyPr/>
        <a:lstStyle/>
        <a:p>
          <a:endParaRPr lang="en-US"/>
        </a:p>
      </dgm:t>
    </dgm:pt>
    <dgm:pt modelId="{95B4888E-1C3B-44A5-B0F7-BCDFC32B54CB}" type="sibTrans" cxnId="{0A8E5517-B819-4608-9029-3887F1344A40}">
      <dgm:prSet/>
      <dgm:spPr/>
      <dgm:t>
        <a:bodyPr/>
        <a:lstStyle/>
        <a:p>
          <a:endParaRPr lang="en-US"/>
        </a:p>
      </dgm:t>
    </dgm:pt>
    <dgm:pt modelId="{D0957FA1-CA4A-4A0D-9022-EFE206AD63EA}">
      <dgm:prSet custT="1"/>
      <dgm:spPr/>
      <dgm:t>
        <a:bodyPr/>
        <a:lstStyle/>
        <a:p>
          <a:r>
            <a:rPr lang="en-US" sz="1800" b="1"/>
            <a:t>Form scar tissue after injury .</a:t>
          </a:r>
          <a:endParaRPr lang="en-US" sz="1800" b="1" dirty="0"/>
        </a:p>
      </dgm:t>
    </dgm:pt>
    <dgm:pt modelId="{DB0943C2-71AE-49B9-B5E9-A62FDB154BA7}" type="parTrans" cxnId="{038A4FBE-885D-4CA7-BF30-6267367F853F}">
      <dgm:prSet/>
      <dgm:spPr/>
      <dgm:t>
        <a:bodyPr/>
        <a:lstStyle/>
        <a:p>
          <a:endParaRPr lang="en-US"/>
        </a:p>
      </dgm:t>
    </dgm:pt>
    <dgm:pt modelId="{51FAB397-EFD9-4751-86D5-C0DD591201C1}" type="sibTrans" cxnId="{038A4FBE-885D-4CA7-BF30-6267367F853F}">
      <dgm:prSet/>
      <dgm:spPr/>
      <dgm:t>
        <a:bodyPr/>
        <a:lstStyle/>
        <a:p>
          <a:endParaRPr lang="en-US"/>
        </a:p>
      </dgm:t>
    </dgm:pt>
    <dgm:pt modelId="{C53D3B83-52D5-446C-A379-F8C19B7BECCC}">
      <dgm:prSet custT="1"/>
      <dgm:spPr/>
      <dgm:t>
        <a:bodyPr/>
        <a:lstStyle/>
        <a:p>
          <a:endParaRPr lang="en-US" sz="1800"/>
        </a:p>
      </dgm:t>
    </dgm:pt>
    <dgm:pt modelId="{5B940B33-FAF3-472B-A722-824F1467D639}" type="parTrans" cxnId="{DC1BB21B-18E6-4084-934A-A8A258D22149}">
      <dgm:prSet/>
      <dgm:spPr/>
      <dgm:t>
        <a:bodyPr/>
        <a:lstStyle/>
        <a:p>
          <a:endParaRPr lang="en-US"/>
        </a:p>
      </dgm:t>
    </dgm:pt>
    <dgm:pt modelId="{878F7C2D-DB49-45F9-9455-D50480B13782}" type="sibTrans" cxnId="{DC1BB21B-18E6-4084-934A-A8A258D22149}">
      <dgm:prSet/>
      <dgm:spPr/>
      <dgm:t>
        <a:bodyPr/>
        <a:lstStyle/>
        <a:p>
          <a:endParaRPr lang="en-US"/>
        </a:p>
      </dgm:t>
    </dgm:pt>
    <dgm:pt modelId="{58C11F2B-4FA3-4808-952E-A7AEB787C2D1}">
      <dgm:prSet custT="1"/>
      <dgm:spPr/>
      <dgm:t>
        <a:bodyPr/>
        <a:lstStyle/>
        <a:p>
          <a:r>
            <a:rPr lang="en-US" sz="1800" b="1" dirty="0"/>
            <a:t>found in both grey and white matter of CNS .</a:t>
          </a:r>
        </a:p>
      </dgm:t>
    </dgm:pt>
    <dgm:pt modelId="{A38EB9B9-704D-484E-8A46-1E3988509A64}" type="parTrans" cxnId="{26B2B26D-3E7F-4A1D-AD59-3000FE48F8FE}">
      <dgm:prSet/>
      <dgm:spPr/>
      <dgm:t>
        <a:bodyPr/>
        <a:lstStyle/>
        <a:p>
          <a:endParaRPr lang="en-US"/>
        </a:p>
      </dgm:t>
    </dgm:pt>
    <dgm:pt modelId="{2B29AA0C-96BF-44FD-9ADC-3582B9ECA222}" type="sibTrans" cxnId="{26B2B26D-3E7F-4A1D-AD59-3000FE48F8FE}">
      <dgm:prSet/>
      <dgm:spPr/>
      <dgm:t>
        <a:bodyPr/>
        <a:lstStyle/>
        <a:p>
          <a:endParaRPr lang="en-US"/>
        </a:p>
      </dgm:t>
    </dgm:pt>
    <dgm:pt modelId="{D07B52F1-44C3-41AB-A8E1-A85856AD5A0A}">
      <dgm:prSet custT="1"/>
      <dgm:spPr/>
      <dgm:t>
        <a:bodyPr/>
        <a:lstStyle/>
        <a:p>
          <a:r>
            <a:rPr lang="en-US" sz="1800" b="1">
              <a:solidFill>
                <a:srgbClr val="FF0000"/>
              </a:solidFill>
            </a:rPr>
            <a:t>Play  role in :</a:t>
          </a:r>
          <a:endParaRPr lang="en-US" sz="1800" b="1" dirty="0">
            <a:solidFill>
              <a:srgbClr val="FF0000"/>
            </a:solidFill>
          </a:endParaRPr>
        </a:p>
      </dgm:t>
    </dgm:pt>
    <dgm:pt modelId="{A819B33D-63C8-4552-AFB1-171579D7A984}" type="parTrans" cxnId="{2403B341-DBE9-436D-A994-063A21DDF1F7}">
      <dgm:prSet/>
      <dgm:spPr/>
      <dgm:t>
        <a:bodyPr/>
        <a:lstStyle/>
        <a:p>
          <a:endParaRPr lang="en-US"/>
        </a:p>
      </dgm:t>
    </dgm:pt>
    <dgm:pt modelId="{45D83D48-F8B8-497E-ADDD-CE7E19A0674D}" type="sibTrans" cxnId="{2403B341-DBE9-436D-A994-063A21DDF1F7}">
      <dgm:prSet/>
      <dgm:spPr/>
      <dgm:t>
        <a:bodyPr/>
        <a:lstStyle/>
        <a:p>
          <a:endParaRPr lang="en-US"/>
        </a:p>
      </dgm:t>
    </dgm:pt>
    <dgm:pt modelId="{0A31C6C5-BDDE-4ABF-9080-BB2F8141A6F9}">
      <dgm:prSet custT="1"/>
      <dgm:spPr/>
      <dgm:t>
        <a:bodyPr/>
        <a:lstStyle/>
        <a:p>
          <a:r>
            <a:rPr lang="en-US" sz="1800" b="1"/>
            <a:t>A- Myeline   sheath production  of the CNS  axons .</a:t>
          </a:r>
          <a:endParaRPr lang="en-US" sz="1800" b="1" dirty="0"/>
        </a:p>
      </dgm:t>
    </dgm:pt>
    <dgm:pt modelId="{85DB745F-08ED-4C66-82AE-7376D45D994E}" type="parTrans" cxnId="{97BAC4A9-0E94-49FD-A719-3F4B16E16D25}">
      <dgm:prSet/>
      <dgm:spPr/>
      <dgm:t>
        <a:bodyPr/>
        <a:lstStyle/>
        <a:p>
          <a:endParaRPr lang="en-US"/>
        </a:p>
      </dgm:t>
    </dgm:pt>
    <dgm:pt modelId="{CFD15D97-034A-4F36-A051-807CBFE047EF}" type="sibTrans" cxnId="{97BAC4A9-0E94-49FD-A719-3F4B16E16D25}">
      <dgm:prSet/>
      <dgm:spPr/>
      <dgm:t>
        <a:bodyPr/>
        <a:lstStyle/>
        <a:p>
          <a:endParaRPr lang="en-US"/>
        </a:p>
      </dgm:t>
    </dgm:pt>
    <dgm:pt modelId="{DBAE868C-6C63-450F-9942-2D2C8C5530B2}">
      <dgm:prSet custT="1"/>
      <dgm:spPr/>
      <dgm:t>
        <a:bodyPr/>
        <a:lstStyle/>
        <a:p>
          <a:r>
            <a:rPr lang="en-US" sz="1800" b="1"/>
            <a:t>B-Provide structural framework .</a:t>
          </a:r>
          <a:endParaRPr lang="en-US" sz="1800" b="1" dirty="0"/>
        </a:p>
      </dgm:t>
    </dgm:pt>
    <dgm:pt modelId="{0567AD04-F4D7-4945-98BE-EFF16F56BEE0}" type="parTrans" cxnId="{4D61AEBD-88F5-451C-AED1-3B8C44E1B79A}">
      <dgm:prSet/>
      <dgm:spPr/>
      <dgm:t>
        <a:bodyPr/>
        <a:lstStyle/>
        <a:p>
          <a:endParaRPr lang="en-US"/>
        </a:p>
      </dgm:t>
    </dgm:pt>
    <dgm:pt modelId="{26F6C674-D8E1-449D-B783-3E54B3FEFCA9}" type="sibTrans" cxnId="{4D61AEBD-88F5-451C-AED1-3B8C44E1B79A}">
      <dgm:prSet/>
      <dgm:spPr/>
      <dgm:t>
        <a:bodyPr/>
        <a:lstStyle/>
        <a:p>
          <a:endParaRPr lang="en-US"/>
        </a:p>
      </dgm:t>
    </dgm:pt>
    <dgm:pt modelId="{F77D1EF7-D2AA-408A-B62D-7F3067EEA6F3}">
      <dgm:prSet custT="1"/>
      <dgm:spPr/>
      <dgm:t>
        <a:bodyPr/>
        <a:lstStyle/>
        <a:p>
          <a:r>
            <a:rPr lang="en-US" sz="1800" b="1" dirty="0"/>
            <a:t>These are small cells, with elongated bodies, elongated nuclei and few processes. They are found in both </a:t>
          </a:r>
          <a:endParaRPr lang="ar-SA" sz="1800" b="1" dirty="0"/>
        </a:p>
      </dgm:t>
    </dgm:pt>
    <dgm:pt modelId="{078B770D-0B8E-4353-A0F8-9FAF275C4DE9}" type="parTrans" cxnId="{9121BE35-3072-45C0-8CD2-B2782CF11DDC}">
      <dgm:prSet/>
      <dgm:spPr/>
      <dgm:t>
        <a:bodyPr/>
        <a:lstStyle/>
        <a:p>
          <a:endParaRPr lang="en-US"/>
        </a:p>
      </dgm:t>
    </dgm:pt>
    <dgm:pt modelId="{E2A401AD-921F-4BF5-930B-AF3109267FA2}" type="sibTrans" cxnId="{9121BE35-3072-45C0-8CD2-B2782CF11DDC}">
      <dgm:prSet/>
      <dgm:spPr/>
      <dgm:t>
        <a:bodyPr/>
        <a:lstStyle/>
        <a:p>
          <a:endParaRPr lang="en-US"/>
        </a:p>
      </dgm:t>
    </dgm:pt>
    <dgm:pt modelId="{7073F57A-854C-4BA7-B595-BA0FF0A09929}">
      <dgm:prSet custT="1"/>
      <dgm:spPr/>
      <dgm:t>
        <a:bodyPr/>
        <a:lstStyle/>
        <a:p>
          <a:r>
            <a:rPr lang="en-US" sz="1800" b="1" dirty="0"/>
            <a:t>the grey and white matter of the CNS</a:t>
          </a:r>
          <a:r>
            <a:rPr lang="en-GB" sz="1800" b="1" i="1" dirty="0"/>
            <a:t> .</a:t>
          </a:r>
        </a:p>
      </dgm:t>
    </dgm:pt>
    <dgm:pt modelId="{FAF2D20C-03BA-4CA1-AAC7-F3E0A190598B}" type="parTrans" cxnId="{73A3B12A-AC0D-47EC-B62E-2BC322A8011F}">
      <dgm:prSet/>
      <dgm:spPr/>
      <dgm:t>
        <a:bodyPr/>
        <a:lstStyle/>
        <a:p>
          <a:endParaRPr lang="en-US"/>
        </a:p>
      </dgm:t>
    </dgm:pt>
    <dgm:pt modelId="{5D081CCA-953B-49A8-A680-7BF25521A7A0}" type="sibTrans" cxnId="{73A3B12A-AC0D-47EC-B62E-2BC322A8011F}">
      <dgm:prSet/>
      <dgm:spPr/>
      <dgm:t>
        <a:bodyPr/>
        <a:lstStyle/>
        <a:p>
          <a:endParaRPr lang="en-US"/>
        </a:p>
      </dgm:t>
    </dgm:pt>
    <dgm:pt modelId="{71C7D54A-F250-466A-B573-87B258EC5BD5}">
      <dgm:prSet custT="1"/>
      <dgm:spPr/>
      <dgm:t>
        <a:bodyPr/>
        <a:lstStyle/>
        <a:p>
          <a:r>
            <a:rPr lang="en-GB" sz="1800" b="1" dirty="0">
              <a:solidFill>
                <a:srgbClr val="FF0000"/>
              </a:solidFill>
            </a:rPr>
            <a:t>Play  role in :</a:t>
          </a:r>
        </a:p>
      </dgm:t>
    </dgm:pt>
    <dgm:pt modelId="{F23B2F4D-5336-46D8-8EBC-E1350550BDCF}" type="parTrans" cxnId="{377518A3-B6AD-47BA-9B27-7241761E33C4}">
      <dgm:prSet/>
      <dgm:spPr/>
      <dgm:t>
        <a:bodyPr/>
        <a:lstStyle/>
        <a:p>
          <a:endParaRPr lang="en-US"/>
        </a:p>
      </dgm:t>
    </dgm:pt>
    <dgm:pt modelId="{331961B9-7913-4905-A62E-4F6C6EA9BB5E}" type="sibTrans" cxnId="{377518A3-B6AD-47BA-9B27-7241761E33C4}">
      <dgm:prSet/>
      <dgm:spPr/>
      <dgm:t>
        <a:bodyPr/>
        <a:lstStyle/>
        <a:p>
          <a:endParaRPr lang="en-US"/>
        </a:p>
      </dgm:t>
    </dgm:pt>
    <dgm:pt modelId="{2F10401F-F672-4150-9B31-821F05F85330}">
      <dgm:prSet custT="1"/>
      <dgm:spPr/>
      <dgm:t>
        <a:bodyPr/>
        <a:lstStyle/>
        <a:p>
          <a:endParaRPr lang="en-GB" sz="1800" b="1" dirty="0"/>
        </a:p>
      </dgm:t>
    </dgm:pt>
    <dgm:pt modelId="{5243E127-2FCD-4B5C-8E18-3E871558C2C8}" type="parTrans" cxnId="{DE6C1CDE-CC5E-413E-8C76-E178D5C9E29F}">
      <dgm:prSet/>
      <dgm:spPr/>
      <dgm:t>
        <a:bodyPr/>
        <a:lstStyle/>
        <a:p>
          <a:endParaRPr lang="en-US"/>
        </a:p>
      </dgm:t>
    </dgm:pt>
    <dgm:pt modelId="{3B57D9DD-0B53-4D59-8771-9733F1FBBE98}" type="sibTrans" cxnId="{DE6C1CDE-CC5E-413E-8C76-E178D5C9E29F}">
      <dgm:prSet/>
      <dgm:spPr/>
      <dgm:t>
        <a:bodyPr/>
        <a:lstStyle/>
        <a:p>
          <a:endParaRPr lang="en-US"/>
        </a:p>
      </dgm:t>
    </dgm:pt>
    <dgm:pt modelId="{F9446B22-1AF9-43B5-9CDC-01977FCC688C}">
      <dgm:prSet phldrT="[Text]" phldr="1" custT="1"/>
      <dgm:spPr/>
      <dgm:t>
        <a:bodyPr/>
        <a:lstStyle/>
        <a:p>
          <a:endParaRPr lang="en-US" sz="1800" dirty="0"/>
        </a:p>
      </dgm:t>
    </dgm:pt>
    <dgm:pt modelId="{6001EE56-27F9-4C45-BC94-A265A1BF1770}" type="parTrans" cxnId="{63AECF7F-1E21-4D37-9964-F6291E2D89E8}">
      <dgm:prSet/>
      <dgm:spPr/>
      <dgm:t>
        <a:bodyPr/>
        <a:lstStyle/>
        <a:p>
          <a:endParaRPr lang="en-US"/>
        </a:p>
      </dgm:t>
    </dgm:pt>
    <dgm:pt modelId="{C29055FD-7C03-4FE9-B013-F4604D2D99AF}" type="sibTrans" cxnId="{63AECF7F-1E21-4D37-9964-F6291E2D89E8}">
      <dgm:prSet/>
      <dgm:spPr/>
      <dgm:t>
        <a:bodyPr/>
        <a:lstStyle/>
        <a:p>
          <a:endParaRPr lang="en-US"/>
        </a:p>
      </dgm:t>
    </dgm:pt>
    <dgm:pt modelId="{D7EF611D-E1A8-4A07-AE06-6065F9A97C77}">
      <dgm:prSet custT="1"/>
      <dgm:spPr/>
      <dgm:t>
        <a:bodyPr/>
        <a:lstStyle/>
        <a:p>
          <a:r>
            <a:rPr lang="en-US" sz="1800" b="1" dirty="0"/>
            <a:t>Composed of neuroglia that lining the internal cavities (ventricle) of brain and the central canal of the spinal cord .</a:t>
          </a:r>
        </a:p>
      </dgm:t>
    </dgm:pt>
    <dgm:pt modelId="{D91DEF4C-393B-4340-810C-4717BD7AC6B5}" type="parTrans" cxnId="{DC754601-2F5A-462B-A3D2-5E72DC9794B9}">
      <dgm:prSet/>
      <dgm:spPr/>
      <dgm:t>
        <a:bodyPr/>
        <a:lstStyle/>
        <a:p>
          <a:endParaRPr lang="en-US"/>
        </a:p>
      </dgm:t>
    </dgm:pt>
    <dgm:pt modelId="{462D16A1-9634-4475-A09B-30F0DBD0268F}" type="sibTrans" cxnId="{DC754601-2F5A-462B-A3D2-5E72DC9794B9}">
      <dgm:prSet/>
      <dgm:spPr/>
      <dgm:t>
        <a:bodyPr/>
        <a:lstStyle/>
        <a:p>
          <a:endParaRPr lang="en-US"/>
        </a:p>
      </dgm:t>
    </dgm:pt>
    <dgm:pt modelId="{F4A26AA2-B44D-43F2-BB29-61666788E8E5}">
      <dgm:prSet custT="1"/>
      <dgm:spPr/>
      <dgm:t>
        <a:bodyPr/>
        <a:lstStyle/>
        <a:p>
          <a:r>
            <a:rPr lang="en-US" sz="1800" b="1" dirty="0"/>
            <a:t>bathed in cerebrospinal fluid (CSF). </a:t>
          </a:r>
        </a:p>
      </dgm:t>
    </dgm:pt>
    <dgm:pt modelId="{4D90A9DC-E933-4C91-B5D6-D67B32192E8A}" type="parTrans" cxnId="{61227912-EDED-48C3-BFEF-22355A2C4DF1}">
      <dgm:prSet/>
      <dgm:spPr/>
      <dgm:t>
        <a:bodyPr/>
        <a:lstStyle/>
        <a:p>
          <a:endParaRPr lang="en-US"/>
        </a:p>
      </dgm:t>
    </dgm:pt>
    <dgm:pt modelId="{A122F541-9798-4F1F-AF18-13ED8A7B4DA2}" type="sibTrans" cxnId="{61227912-EDED-48C3-BFEF-22355A2C4DF1}">
      <dgm:prSet/>
      <dgm:spPr/>
      <dgm:t>
        <a:bodyPr/>
        <a:lstStyle/>
        <a:p>
          <a:endParaRPr lang="en-US"/>
        </a:p>
      </dgm:t>
    </dgm:pt>
    <dgm:pt modelId="{BBD3B6F7-54AA-4FB6-A411-2CC295B561C1}">
      <dgm:prSet custT="1"/>
      <dgm:spPr/>
      <dgm:t>
        <a:bodyPr/>
        <a:lstStyle/>
        <a:p>
          <a:r>
            <a:rPr lang="en-US" sz="1800" b="1" dirty="0">
              <a:solidFill>
                <a:srgbClr val="FF0000"/>
              </a:solidFill>
            </a:rPr>
            <a:t>Play  role in :</a:t>
          </a:r>
        </a:p>
      </dgm:t>
    </dgm:pt>
    <dgm:pt modelId="{72951556-FD94-45C9-B784-864397FB5DC2}" type="parTrans" cxnId="{DC5C1DE1-E348-4DF9-B847-07F1C14D6EB2}">
      <dgm:prSet/>
      <dgm:spPr/>
      <dgm:t>
        <a:bodyPr/>
        <a:lstStyle/>
        <a:p>
          <a:endParaRPr lang="en-US"/>
        </a:p>
      </dgm:t>
    </dgm:pt>
    <dgm:pt modelId="{F9629DE5-A27C-4014-B1B0-E2DEE80C63E4}" type="sibTrans" cxnId="{DC5C1DE1-E348-4DF9-B847-07F1C14D6EB2}">
      <dgm:prSet/>
      <dgm:spPr/>
      <dgm:t>
        <a:bodyPr/>
        <a:lstStyle/>
        <a:p>
          <a:endParaRPr lang="en-US"/>
        </a:p>
      </dgm:t>
    </dgm:pt>
    <dgm:pt modelId="{3A8A6967-FF50-4843-9CBB-AAF11C4DE3AC}">
      <dgm:prSet custT="1"/>
      <dgm:spPr/>
      <dgm:t>
        <a:bodyPr/>
        <a:lstStyle/>
        <a:p>
          <a:r>
            <a:rPr lang="en-US" sz="1800" b="1" dirty="0"/>
            <a:t>B-Assist in producing , circulating and monitoring of CSF .</a:t>
          </a:r>
        </a:p>
      </dgm:t>
    </dgm:pt>
    <dgm:pt modelId="{AA472D8E-6D34-4E29-968C-1A808F471DED}" type="parTrans" cxnId="{3F1B7882-6607-4C5E-8D0C-39E9E94BB906}">
      <dgm:prSet/>
      <dgm:spPr/>
      <dgm:t>
        <a:bodyPr/>
        <a:lstStyle/>
        <a:p>
          <a:endParaRPr lang="en-US"/>
        </a:p>
      </dgm:t>
    </dgm:pt>
    <dgm:pt modelId="{5E826592-F1F2-418F-B4E6-83C6CA40531F}" type="sibTrans" cxnId="{3F1B7882-6607-4C5E-8D0C-39E9E94BB906}">
      <dgm:prSet/>
      <dgm:spPr/>
      <dgm:t>
        <a:bodyPr/>
        <a:lstStyle/>
        <a:p>
          <a:endParaRPr lang="en-US"/>
        </a:p>
      </dgm:t>
    </dgm:pt>
    <dgm:pt modelId="{E708C05A-F7A8-497F-AF3E-09273DB488AC}">
      <dgm:prSet custT="1"/>
      <dgm:spPr/>
      <dgm:t>
        <a:bodyPr/>
        <a:lstStyle/>
        <a:p>
          <a:endParaRPr lang="en-GB" sz="1800" b="1" dirty="0"/>
        </a:p>
      </dgm:t>
    </dgm:pt>
    <dgm:pt modelId="{A8D5BD9D-7F96-432D-8473-85833E6F29DC}" type="parTrans" cxnId="{75BF170E-A8D2-498C-86D5-43E0EC5AC2D6}">
      <dgm:prSet/>
      <dgm:spPr/>
      <dgm:t>
        <a:bodyPr/>
        <a:lstStyle/>
        <a:p>
          <a:endParaRPr lang="en-US"/>
        </a:p>
      </dgm:t>
    </dgm:pt>
    <dgm:pt modelId="{F2404CB5-C303-4324-9323-9C17A2263363}" type="sibTrans" cxnId="{75BF170E-A8D2-498C-86D5-43E0EC5AC2D6}">
      <dgm:prSet/>
      <dgm:spPr/>
      <dgm:t>
        <a:bodyPr/>
        <a:lstStyle/>
        <a:p>
          <a:endParaRPr lang="en-US"/>
        </a:p>
      </dgm:t>
    </dgm:pt>
    <dgm:pt modelId="{AEADBD0F-C251-4B80-BC6F-4CD94F100818}">
      <dgm:prSet custT="1"/>
      <dgm:spPr/>
      <dgm:t>
        <a:bodyPr/>
        <a:lstStyle/>
        <a:p>
          <a:r>
            <a:rPr lang="en-GB" sz="1800" b="1" dirty="0"/>
            <a:t>Immune defence remove cell debris , </a:t>
          </a:r>
          <a:r>
            <a:rPr lang="en-GB" sz="1800" b="1" dirty="0" err="1"/>
            <a:t>wast</a:t>
          </a:r>
          <a:r>
            <a:rPr lang="en-GB" sz="1800" b="1" dirty="0"/>
            <a:t> and pathogens by phagocytosis .</a:t>
          </a:r>
          <a:endParaRPr lang="en-GB" sz="1800" b="1" dirty="0">
            <a:solidFill>
              <a:srgbClr val="FF0000"/>
            </a:solidFill>
          </a:endParaRPr>
        </a:p>
      </dgm:t>
    </dgm:pt>
    <dgm:pt modelId="{2FE28CC2-C017-48E7-BF04-25E1B57F6DD2}" type="parTrans" cxnId="{6DF0F851-5077-4C3B-A8E5-3112877506BD}">
      <dgm:prSet/>
      <dgm:spPr/>
      <dgm:t>
        <a:bodyPr/>
        <a:lstStyle/>
        <a:p>
          <a:endParaRPr lang="en-US"/>
        </a:p>
      </dgm:t>
    </dgm:pt>
    <dgm:pt modelId="{4855A7C0-379B-409D-B7E8-C1870E4C358C}" type="sibTrans" cxnId="{6DF0F851-5077-4C3B-A8E5-3112877506BD}">
      <dgm:prSet/>
      <dgm:spPr/>
      <dgm:t>
        <a:bodyPr/>
        <a:lstStyle/>
        <a:p>
          <a:endParaRPr lang="en-US"/>
        </a:p>
      </dgm:t>
    </dgm:pt>
    <dgm:pt modelId="{10CDE914-0927-4A30-B68D-C43AD3FF6C75}">
      <dgm:prSet custT="1"/>
      <dgm:spPr/>
      <dgm:t>
        <a:bodyPr/>
        <a:lstStyle/>
        <a:p>
          <a:r>
            <a:rPr lang="en-US" sz="1800" b="1" dirty="0"/>
            <a:t>A-Lining  ventricles of brain &amp;  </a:t>
          </a:r>
          <a:r>
            <a:rPr lang="en-US" sz="1800" b="1" dirty="0" err="1"/>
            <a:t>cenral</a:t>
          </a:r>
          <a:r>
            <a:rPr lang="en-US" sz="1800" b="1" dirty="0"/>
            <a:t>  canal of the spinal cord . </a:t>
          </a:r>
          <a:endParaRPr lang="en-US" sz="1800" b="1" dirty="0">
            <a:solidFill>
              <a:srgbClr val="FF0000"/>
            </a:solidFill>
          </a:endParaRPr>
        </a:p>
      </dgm:t>
    </dgm:pt>
    <dgm:pt modelId="{EDE1C960-D5D6-4587-9061-C8EAC12A18F0}" type="parTrans" cxnId="{63225411-69CA-461A-89AC-F74C11AAB2D1}">
      <dgm:prSet/>
      <dgm:spPr/>
      <dgm:t>
        <a:bodyPr/>
        <a:lstStyle/>
        <a:p>
          <a:endParaRPr lang="en-US"/>
        </a:p>
      </dgm:t>
    </dgm:pt>
    <dgm:pt modelId="{7A4EDF96-AEF4-44CC-8220-1E4A22912E44}" type="sibTrans" cxnId="{63225411-69CA-461A-89AC-F74C11AAB2D1}">
      <dgm:prSet/>
      <dgm:spPr/>
      <dgm:t>
        <a:bodyPr/>
        <a:lstStyle/>
        <a:p>
          <a:endParaRPr lang="en-US"/>
        </a:p>
      </dgm:t>
    </dgm:pt>
    <dgm:pt modelId="{625EB6D1-CA5F-41FB-A2ED-23C2B9342ABB}" type="pres">
      <dgm:prSet presAssocID="{DFCF3616-0399-463D-A4AA-943248A22FE2}" presName="linearFlow" presStyleCnt="0">
        <dgm:presLayoutVars>
          <dgm:dir/>
          <dgm:animLvl val="lvl"/>
          <dgm:resizeHandles/>
        </dgm:presLayoutVars>
      </dgm:prSet>
      <dgm:spPr/>
    </dgm:pt>
    <dgm:pt modelId="{54E8685A-EF07-4A73-A0CA-BBCCDE837FE0}" type="pres">
      <dgm:prSet presAssocID="{CAD96E46-26B7-4EB4-8FA6-B715B87ABCA4}" presName="compositeNode" presStyleCnt="0">
        <dgm:presLayoutVars>
          <dgm:bulletEnabled val="1"/>
        </dgm:presLayoutVars>
      </dgm:prSet>
      <dgm:spPr/>
    </dgm:pt>
    <dgm:pt modelId="{C84FC7E4-2963-480C-801E-4CB5FEF92A05}" type="pres">
      <dgm:prSet presAssocID="{CAD96E46-26B7-4EB4-8FA6-B715B87ABCA4}" presName="image" presStyleLbl="fgImgPlace1" presStyleIdx="0" presStyleCnt="4"/>
      <dgm:spPr/>
    </dgm:pt>
    <dgm:pt modelId="{844B86A2-682C-479D-890D-735549642201}" type="pres">
      <dgm:prSet presAssocID="{CAD96E46-26B7-4EB4-8FA6-B715B87ABCA4}" presName="childNode" presStyleLbl="node1" presStyleIdx="0" presStyleCnt="4" custScaleX="374812">
        <dgm:presLayoutVars>
          <dgm:bulletEnabled val="1"/>
        </dgm:presLayoutVars>
      </dgm:prSet>
      <dgm:spPr/>
    </dgm:pt>
    <dgm:pt modelId="{C20E4DDE-F0CE-45A6-BD04-DA8A5B1468BE}" type="pres">
      <dgm:prSet presAssocID="{CAD96E46-26B7-4EB4-8FA6-B715B87ABCA4}" presName="parentNode" presStyleLbl="revTx" presStyleIdx="0" presStyleCnt="4">
        <dgm:presLayoutVars>
          <dgm:chMax val="0"/>
          <dgm:bulletEnabled val="1"/>
        </dgm:presLayoutVars>
      </dgm:prSet>
      <dgm:spPr/>
    </dgm:pt>
    <dgm:pt modelId="{3E921F61-F453-4396-87A9-2B88B8CBD2FF}" type="pres">
      <dgm:prSet presAssocID="{1D9731AB-5A6A-4CA1-AED7-0912F1038698}" presName="sibTrans" presStyleCnt="0"/>
      <dgm:spPr/>
    </dgm:pt>
    <dgm:pt modelId="{F77E159C-477B-486B-BCBC-F0BC8CBEC4CD}" type="pres">
      <dgm:prSet presAssocID="{D1A3FE9E-2EFC-4D2C-AA39-3DC4A77F4BDE}" presName="compositeNode" presStyleCnt="0">
        <dgm:presLayoutVars>
          <dgm:bulletEnabled val="1"/>
        </dgm:presLayoutVars>
      </dgm:prSet>
      <dgm:spPr/>
    </dgm:pt>
    <dgm:pt modelId="{B0AAF7B5-4FFC-4786-A9E1-3610A95A7E76}" type="pres">
      <dgm:prSet presAssocID="{D1A3FE9E-2EFC-4D2C-AA39-3DC4A77F4BDE}" presName="image" presStyleLbl="fgImgPlace1" presStyleIdx="1" presStyleCnt="4"/>
      <dgm:spPr/>
    </dgm:pt>
    <dgm:pt modelId="{2B64DC8F-79D7-4EB4-AAEC-6E486CDF8F07}" type="pres">
      <dgm:prSet presAssocID="{D1A3FE9E-2EFC-4D2C-AA39-3DC4A77F4BDE}" presName="childNode" presStyleLbl="node1" presStyleIdx="1" presStyleCnt="4" custScaleX="374812">
        <dgm:presLayoutVars>
          <dgm:bulletEnabled val="1"/>
        </dgm:presLayoutVars>
      </dgm:prSet>
      <dgm:spPr/>
    </dgm:pt>
    <dgm:pt modelId="{25DCCAE2-A1DE-400B-8DFE-0E08FBF460D8}" type="pres">
      <dgm:prSet presAssocID="{D1A3FE9E-2EFC-4D2C-AA39-3DC4A77F4BDE}" presName="parentNode" presStyleLbl="revTx" presStyleIdx="1" presStyleCnt="4">
        <dgm:presLayoutVars>
          <dgm:chMax val="0"/>
          <dgm:bulletEnabled val="1"/>
        </dgm:presLayoutVars>
      </dgm:prSet>
      <dgm:spPr/>
    </dgm:pt>
    <dgm:pt modelId="{D6145E8F-E36D-4D41-8DCE-762ED1192567}" type="pres">
      <dgm:prSet presAssocID="{E1FC8C5B-02E3-4BE9-9297-C83C46219BE9}" presName="sibTrans" presStyleCnt="0"/>
      <dgm:spPr/>
    </dgm:pt>
    <dgm:pt modelId="{1A90D875-86C5-4105-81ED-47913C22146C}" type="pres">
      <dgm:prSet presAssocID="{B4B7972C-3051-42FC-B46A-A4933465A531}" presName="compositeNode" presStyleCnt="0">
        <dgm:presLayoutVars>
          <dgm:bulletEnabled val="1"/>
        </dgm:presLayoutVars>
      </dgm:prSet>
      <dgm:spPr/>
    </dgm:pt>
    <dgm:pt modelId="{FF0EFDD9-751F-4E4C-B356-7A39DD8471AA}" type="pres">
      <dgm:prSet presAssocID="{B4B7972C-3051-42FC-B46A-A4933465A531}" presName="image" presStyleLbl="fgImgPlace1" presStyleIdx="2" presStyleCnt="4"/>
      <dgm:spPr/>
    </dgm:pt>
    <dgm:pt modelId="{D013FFB9-1B59-4090-B2F2-01E5E28907D2}" type="pres">
      <dgm:prSet presAssocID="{B4B7972C-3051-42FC-B46A-A4933465A531}" presName="childNode" presStyleLbl="node1" presStyleIdx="2" presStyleCnt="4" custScaleX="374812">
        <dgm:presLayoutVars>
          <dgm:bulletEnabled val="1"/>
        </dgm:presLayoutVars>
      </dgm:prSet>
      <dgm:spPr/>
    </dgm:pt>
    <dgm:pt modelId="{E850B714-8750-4912-847D-7D692EB1ADA9}" type="pres">
      <dgm:prSet presAssocID="{B4B7972C-3051-42FC-B46A-A4933465A531}" presName="parentNode" presStyleLbl="revTx" presStyleIdx="2" presStyleCnt="4">
        <dgm:presLayoutVars>
          <dgm:chMax val="0"/>
          <dgm:bulletEnabled val="1"/>
        </dgm:presLayoutVars>
      </dgm:prSet>
      <dgm:spPr/>
    </dgm:pt>
    <dgm:pt modelId="{272AEFD7-1944-4AC6-8298-7CB238733AAA}" type="pres">
      <dgm:prSet presAssocID="{16779C92-53B6-4FB3-AABC-6D97D930D499}" presName="sibTrans" presStyleCnt="0"/>
      <dgm:spPr/>
    </dgm:pt>
    <dgm:pt modelId="{9FC1EBF0-6BAF-416D-B393-FBDF88B22FB3}" type="pres">
      <dgm:prSet presAssocID="{5386CC4A-F04E-4791-88C5-AA0CD14833CF}" presName="compositeNode" presStyleCnt="0">
        <dgm:presLayoutVars>
          <dgm:bulletEnabled val="1"/>
        </dgm:presLayoutVars>
      </dgm:prSet>
      <dgm:spPr/>
    </dgm:pt>
    <dgm:pt modelId="{2C97B966-FB8F-48F0-86CF-623ACDF1842A}" type="pres">
      <dgm:prSet presAssocID="{5386CC4A-F04E-4791-88C5-AA0CD14833CF}" presName="image" presStyleLbl="fgImgPlace1" presStyleIdx="3" presStyleCnt="4"/>
      <dgm:spPr/>
    </dgm:pt>
    <dgm:pt modelId="{878A4BB3-3B05-4B43-A5D1-C4A0D85EDDD9}" type="pres">
      <dgm:prSet presAssocID="{5386CC4A-F04E-4791-88C5-AA0CD14833CF}" presName="childNode" presStyleLbl="node1" presStyleIdx="3" presStyleCnt="4" custScaleX="374812">
        <dgm:presLayoutVars>
          <dgm:bulletEnabled val="1"/>
        </dgm:presLayoutVars>
      </dgm:prSet>
      <dgm:spPr/>
    </dgm:pt>
    <dgm:pt modelId="{BE6D734B-2903-4C12-AB5D-49369B4DA920}" type="pres">
      <dgm:prSet presAssocID="{5386CC4A-F04E-4791-88C5-AA0CD14833CF}" presName="parentNode" presStyleLbl="revTx" presStyleIdx="3" presStyleCnt="4">
        <dgm:presLayoutVars>
          <dgm:chMax val="0"/>
          <dgm:bulletEnabled val="1"/>
        </dgm:presLayoutVars>
      </dgm:prSet>
      <dgm:spPr/>
    </dgm:pt>
  </dgm:ptLst>
  <dgm:cxnLst>
    <dgm:cxn modelId="{DC754601-2F5A-462B-A3D2-5E72DC9794B9}" srcId="{5386CC4A-F04E-4791-88C5-AA0CD14833CF}" destId="{D7EF611D-E1A8-4A07-AE06-6065F9A97C77}" srcOrd="1" destOrd="0" parTransId="{D91DEF4C-393B-4340-810C-4717BD7AC6B5}" sibTransId="{462D16A1-9634-4475-A09B-30F0DBD0268F}"/>
    <dgm:cxn modelId="{471A3205-56D1-4F1B-A138-4BB4A47FAA5C}" srcId="{B1F79AA3-1D96-43A8-B3FC-F0A6335DEEA9}" destId="{97D5130D-6586-4CD0-833C-7EF336093434}" srcOrd="2" destOrd="0" parTransId="{16201B61-4202-410C-94D5-3455A0EE5A02}" sibTransId="{64596471-FD85-4736-8BB0-520F799E41BC}"/>
    <dgm:cxn modelId="{F01D4306-F7F1-44DB-95A8-F785AD1A6FC0}" type="presOf" srcId="{D1AA4749-F004-4455-945F-9AEFE95CE145}" destId="{844B86A2-682C-479D-890D-735549642201}" srcOrd="0" destOrd="1" presId="urn:microsoft.com/office/officeart/2005/8/layout/hList2"/>
    <dgm:cxn modelId="{2DA8D708-6B2D-43EE-905B-8461C7DC392B}" srcId="{5386CC4A-F04E-4791-88C5-AA0CD14833CF}" destId="{3C367B55-5056-4557-A156-C1DDE60DE2A4}" srcOrd="7" destOrd="0" parTransId="{1B048B6C-5F39-4FC7-B7E6-1303B9E04205}" sibTransId="{008D5AB4-BA4C-4142-9022-579EF23A7279}"/>
    <dgm:cxn modelId="{A78C1309-6EB0-45E7-931F-07BD138A5121}" srcId="{CAD96E46-26B7-4EB4-8FA6-B715B87ABCA4}" destId="{D1AA4749-F004-4455-945F-9AEFE95CE145}" srcOrd="1" destOrd="0" parTransId="{0D768DB3-49FC-41A2-B410-BF056D767867}" sibTransId="{682B6279-605F-4AC8-97DA-A9C340E94BB7}"/>
    <dgm:cxn modelId="{75BF170E-A8D2-498C-86D5-43E0EC5AC2D6}" srcId="{5386CC4A-F04E-4791-88C5-AA0CD14833CF}" destId="{E708C05A-F7A8-497F-AF3E-09273DB488AC}" srcOrd="6" destOrd="0" parTransId="{A8D5BD9D-7F96-432D-8473-85833E6F29DC}" sibTransId="{F2404CB5-C303-4324-9323-9C17A2263363}"/>
    <dgm:cxn modelId="{63225411-69CA-461A-89AC-F74C11AAB2D1}" srcId="{5386CC4A-F04E-4791-88C5-AA0CD14833CF}" destId="{10CDE914-0927-4A30-B68D-C43AD3FF6C75}" srcOrd="4" destOrd="0" parTransId="{EDE1C960-D5D6-4587-9061-C8EAC12A18F0}" sibTransId="{7A4EDF96-AEF4-44CC-8220-1E4A22912E44}"/>
    <dgm:cxn modelId="{BC4DB811-DC98-4132-B6E1-CCD64945BCC9}" type="presOf" srcId="{C53D3B83-52D5-446C-A379-F8C19B7BECCC}" destId="{844B86A2-682C-479D-890D-735549642201}" srcOrd="0" destOrd="8" presId="urn:microsoft.com/office/officeart/2005/8/layout/hList2"/>
    <dgm:cxn modelId="{61227912-EDED-48C3-BFEF-22355A2C4DF1}" srcId="{5386CC4A-F04E-4791-88C5-AA0CD14833CF}" destId="{F4A26AA2-B44D-43F2-BB29-61666788E8E5}" srcOrd="2" destOrd="0" parTransId="{4D90A9DC-E933-4C91-B5D6-D67B32192E8A}" sibTransId="{A122F541-9798-4F1F-AF18-13ED8A7B4DA2}"/>
    <dgm:cxn modelId="{C76FA714-806A-4DDA-96C7-805F07A02BF8}" type="presOf" srcId="{57C2B7FD-0345-4CED-8A1F-BFF7999A3BC9}" destId="{844B86A2-682C-479D-890D-735549642201}" srcOrd="0" destOrd="4" presId="urn:microsoft.com/office/officeart/2005/8/layout/hList2"/>
    <dgm:cxn modelId="{ADEF8716-A428-4A00-BE2D-0FA442367ED9}" type="presOf" srcId="{F77D1EF7-D2AA-408A-B62D-7F3067EEA6F3}" destId="{D013FFB9-1B59-4090-B2F2-01E5E28907D2}" srcOrd="0" destOrd="1" presId="urn:microsoft.com/office/officeart/2005/8/layout/hList2"/>
    <dgm:cxn modelId="{0A8E5517-B819-4608-9029-3887F1344A40}" srcId="{B1F79AA3-1D96-43A8-B3FC-F0A6335DEEA9}" destId="{786300B3-90CC-4EBF-B68A-634D28A3532A}" srcOrd="3" destOrd="0" parTransId="{5CC3BF3E-2134-4311-B23D-69BE71DEA052}" sibTransId="{95B4888E-1C3B-44A5-B0F7-BCDFC32B54CB}"/>
    <dgm:cxn modelId="{25CFEE1A-C585-4FD2-9F91-A1A88F2CA874}" srcId="{DFCF3616-0399-463D-A4AA-943248A22FE2}" destId="{CAD96E46-26B7-4EB4-8FA6-B715B87ABCA4}" srcOrd="0" destOrd="0" parTransId="{7C063CBF-6535-4EBD-A9B7-FE082004D939}" sibTransId="{1D9731AB-5A6A-4CA1-AED7-0912F1038698}"/>
    <dgm:cxn modelId="{DC1BB21B-18E6-4084-934A-A8A258D22149}" srcId="{CAD96E46-26B7-4EB4-8FA6-B715B87ABCA4}" destId="{C53D3B83-52D5-446C-A379-F8C19B7BECCC}" srcOrd="3" destOrd="0" parTransId="{5B940B33-FAF3-472B-A722-824F1467D639}" sibTransId="{878F7C2D-DB49-45F9-9455-D50480B13782}"/>
    <dgm:cxn modelId="{73A3B12A-AC0D-47EC-B62E-2BC322A8011F}" srcId="{B4B7972C-3051-42FC-B46A-A4933465A531}" destId="{7073F57A-854C-4BA7-B595-BA0FF0A09929}" srcOrd="2" destOrd="0" parTransId="{FAF2D20C-03BA-4CA1-AAC7-F3E0A190598B}" sibTransId="{5D081CCA-953B-49A8-A680-7BF25521A7A0}"/>
    <dgm:cxn modelId="{9D6C102D-F29A-4A2F-9005-3F200BE3E61D}" type="presOf" srcId="{3A8A6967-FF50-4843-9CBB-AAF11C4DE3AC}" destId="{878A4BB3-3B05-4B43-A5D1-C4A0D85EDDD9}" srcOrd="0" destOrd="5" presId="urn:microsoft.com/office/officeart/2005/8/layout/hList2"/>
    <dgm:cxn modelId="{5C597D2E-FC6C-40BC-B01C-DC9137E4B457}" srcId="{B1F79AA3-1D96-43A8-B3FC-F0A6335DEEA9}" destId="{629B2F17-7D74-4B38-8498-D8D275C4DFFE}" srcOrd="0" destOrd="0" parTransId="{B50DBD05-A251-467C-99F5-E81495A7AE8A}" sibTransId="{44E29651-356C-4015-A9E5-57E3217553F0}"/>
    <dgm:cxn modelId="{00BDA134-2141-4F51-9716-4935511A94E1}" type="presOf" srcId="{B4B7972C-3051-42FC-B46A-A4933465A531}" destId="{E850B714-8750-4912-847D-7D692EB1ADA9}" srcOrd="0" destOrd="0" presId="urn:microsoft.com/office/officeart/2005/8/layout/hList2"/>
    <dgm:cxn modelId="{9121BE35-3072-45C0-8CD2-B2782CF11DDC}" srcId="{B4B7972C-3051-42FC-B46A-A4933465A531}" destId="{F77D1EF7-D2AA-408A-B62D-7F3067EEA6F3}" srcOrd="1" destOrd="0" parTransId="{078B770D-0B8E-4353-A0F8-9FAF275C4DE9}" sibTransId="{E2A401AD-921F-4BF5-930B-AF3109267FA2}"/>
    <dgm:cxn modelId="{DE537736-8377-45C6-8525-E77C19FDCF51}" type="presOf" srcId="{71C7D54A-F250-466A-B573-87B258EC5BD5}" destId="{D013FFB9-1B59-4090-B2F2-01E5E28907D2}" srcOrd="0" destOrd="3" presId="urn:microsoft.com/office/officeart/2005/8/layout/hList2"/>
    <dgm:cxn modelId="{48F2C236-63B6-4B50-92AB-F6AA07FA4455}" type="presOf" srcId="{786300B3-90CC-4EBF-B68A-634D28A3532A}" destId="{844B86A2-682C-479D-890D-735549642201}" srcOrd="0" destOrd="6" presId="urn:microsoft.com/office/officeart/2005/8/layout/hList2"/>
    <dgm:cxn modelId="{41547039-A94D-436F-ADC7-8F0942959C68}" type="presOf" srcId="{58C11F2B-4FA3-4808-952E-A7AEB787C2D1}" destId="{2B64DC8F-79D7-4EB4-AAEC-6E486CDF8F07}" srcOrd="0" destOrd="1" presId="urn:microsoft.com/office/officeart/2005/8/layout/hList2"/>
    <dgm:cxn modelId="{82E7123F-9527-4026-BC14-42DB03DBDAF9}" type="presOf" srcId="{C7137600-0321-4756-A290-9A463274347A}" destId="{844B86A2-682C-479D-890D-735549642201}" srcOrd="0" destOrd="0" presId="urn:microsoft.com/office/officeart/2005/8/layout/hList2"/>
    <dgm:cxn modelId="{5F8D5A5C-5CBC-43B4-B008-EA6281C9C00F}" srcId="{5386CC4A-F04E-4791-88C5-AA0CD14833CF}" destId="{43488CD5-AA43-48BD-A88F-201EA421E734}" srcOrd="0" destOrd="0" parTransId="{566F77CA-7D26-49D4-B08F-EE1763B5708A}" sibTransId="{BCB2667D-9608-4BCD-9645-093D5807E5B3}"/>
    <dgm:cxn modelId="{2403B341-DBE9-436D-A994-063A21DDF1F7}" srcId="{D1A3FE9E-2EFC-4D2C-AA39-3DC4A77F4BDE}" destId="{D07B52F1-44C3-41AB-A8E1-A85856AD5A0A}" srcOrd="2" destOrd="0" parTransId="{A819B33D-63C8-4552-AFB1-171579D7A984}" sibTransId="{45D83D48-F8B8-497E-ADDD-CE7E19A0674D}"/>
    <dgm:cxn modelId="{1F3AAA48-8D42-41DE-98F6-1CABF8CDC668}" type="presOf" srcId="{629B2F17-7D74-4B38-8498-D8D275C4DFFE}" destId="{844B86A2-682C-479D-890D-735549642201}" srcOrd="0" destOrd="3" presId="urn:microsoft.com/office/officeart/2005/8/layout/hList2"/>
    <dgm:cxn modelId="{402DA549-0F90-4770-94C4-BAE00654B60A}" srcId="{DFCF3616-0399-463D-A4AA-943248A22FE2}" destId="{B4B7972C-3051-42FC-B46A-A4933465A531}" srcOrd="2" destOrd="0" parTransId="{81D79B3B-1778-44BD-980B-494677051687}" sibTransId="{16779C92-53B6-4FB3-AABC-6D97D930D499}"/>
    <dgm:cxn modelId="{AB54D369-E482-45EF-912F-D0AAC0DCB47C}" type="presOf" srcId="{7073F57A-854C-4BA7-B595-BA0FF0A09929}" destId="{D013FFB9-1B59-4090-B2F2-01E5E28907D2}" srcOrd="0" destOrd="2" presId="urn:microsoft.com/office/officeart/2005/8/layout/hList2"/>
    <dgm:cxn modelId="{F2E3D66A-EBA0-4D51-B463-84936647B629}" type="presOf" srcId="{6A2B6C0F-5839-4762-986A-8F4AA436D619}" destId="{D013FFB9-1B59-4090-B2F2-01E5E28907D2}" srcOrd="0" destOrd="0" presId="urn:microsoft.com/office/officeart/2005/8/layout/hList2"/>
    <dgm:cxn modelId="{1A6EF96B-22D3-44B0-AD79-05D304918983}" type="presOf" srcId="{D0957FA1-CA4A-4A0D-9022-EFE206AD63EA}" destId="{844B86A2-682C-479D-890D-735549642201}" srcOrd="0" destOrd="7" presId="urn:microsoft.com/office/officeart/2005/8/layout/hList2"/>
    <dgm:cxn modelId="{D2896F6C-0A80-4BD9-834B-C1FFDA4CDED2}" srcId="{CAD96E46-26B7-4EB4-8FA6-B715B87ABCA4}" destId="{C7137600-0321-4756-A290-9A463274347A}" srcOrd="0" destOrd="0" parTransId="{F9FC5CEC-E927-4A31-B76D-45DA4D255916}" sibTransId="{4254220F-9106-4066-B3F0-DCB376480780}"/>
    <dgm:cxn modelId="{26B2B26D-3E7F-4A1D-AD59-3000FE48F8FE}" srcId="{D1A3FE9E-2EFC-4D2C-AA39-3DC4A77F4BDE}" destId="{58C11F2B-4FA3-4808-952E-A7AEB787C2D1}" srcOrd="1" destOrd="0" parTransId="{A38EB9B9-704D-484E-8A46-1E3988509A64}" sibTransId="{2B29AA0C-96BF-44FD-9ADC-3582B9ECA222}"/>
    <dgm:cxn modelId="{99850071-E03E-45F7-A06E-725DA00B9E54}" type="presOf" srcId="{43488CD5-AA43-48BD-A88F-201EA421E734}" destId="{878A4BB3-3B05-4B43-A5D1-C4A0D85EDDD9}" srcOrd="0" destOrd="0" presId="urn:microsoft.com/office/officeart/2005/8/layout/hList2"/>
    <dgm:cxn modelId="{6DF0F851-5077-4C3B-A8E5-3112877506BD}" srcId="{B4B7972C-3051-42FC-B46A-A4933465A531}" destId="{AEADBD0F-C251-4B80-BC6F-4CD94F100818}" srcOrd="4" destOrd="0" parTransId="{2FE28CC2-C017-48E7-BF04-25E1B57F6DD2}" sibTransId="{4855A7C0-379B-409D-B7E8-C1870E4C358C}"/>
    <dgm:cxn modelId="{2D552052-DA77-4D5C-95FE-22405FF15934}" srcId="{B1F79AA3-1D96-43A8-B3FC-F0A6335DEEA9}" destId="{57C2B7FD-0345-4CED-8A1F-BFF7999A3BC9}" srcOrd="1" destOrd="0" parTransId="{EE65EC7D-C3CA-4881-875F-56CA8ACD20B6}" sibTransId="{EFBEE68C-5A1A-408B-86F9-D791F6C938E6}"/>
    <dgm:cxn modelId="{4A770675-1147-47CE-A636-0E37EDB54F95}" type="presOf" srcId="{D07B52F1-44C3-41AB-A8E1-A85856AD5A0A}" destId="{2B64DC8F-79D7-4EB4-AAEC-6E486CDF8F07}" srcOrd="0" destOrd="2" presId="urn:microsoft.com/office/officeart/2005/8/layout/hList2"/>
    <dgm:cxn modelId="{CFB48A56-3EB4-428B-9EC0-6683348BD18F}" type="presOf" srcId="{F4A26AA2-B44D-43F2-BB29-61666788E8E5}" destId="{878A4BB3-3B05-4B43-A5D1-C4A0D85EDDD9}" srcOrd="0" destOrd="2" presId="urn:microsoft.com/office/officeart/2005/8/layout/hList2"/>
    <dgm:cxn modelId="{C87DA776-5391-47B1-AB8A-308003465ABC}" type="presOf" srcId="{0A31C6C5-BDDE-4ABF-9080-BB2F8141A6F9}" destId="{2B64DC8F-79D7-4EB4-AAEC-6E486CDF8F07}" srcOrd="0" destOrd="3" presId="urn:microsoft.com/office/officeart/2005/8/layout/hList2"/>
    <dgm:cxn modelId="{88375559-1C0D-41A0-8A17-041D5B9999B3}" srcId="{D1A3FE9E-2EFC-4D2C-AA39-3DC4A77F4BDE}" destId="{1113EFB3-F7FB-4F67-BBD2-B8148C83D5F3}" srcOrd="0" destOrd="0" parTransId="{CB3EAB76-F471-481D-9E5C-21DAE5958E0C}" sibTransId="{312AA6A4-795F-4602-BE54-C7A1574375DE}"/>
    <dgm:cxn modelId="{21BDF25A-5FC4-40FE-9A4A-621FD7CD0154}" type="presOf" srcId="{D1A3FE9E-2EFC-4D2C-AA39-3DC4A77F4BDE}" destId="{25DCCAE2-A1DE-400B-8DFE-0E08FBF460D8}" srcOrd="0" destOrd="0" presId="urn:microsoft.com/office/officeart/2005/8/layout/hList2"/>
    <dgm:cxn modelId="{77AF3A7D-EAC5-44AD-B19E-7FBE7716B58A}" type="presOf" srcId="{CAD96E46-26B7-4EB4-8FA6-B715B87ABCA4}" destId="{C20E4DDE-F0CE-45A6-BD04-DA8A5B1468BE}" srcOrd="0" destOrd="0" presId="urn:microsoft.com/office/officeart/2005/8/layout/hList2"/>
    <dgm:cxn modelId="{63AECF7F-1E21-4D37-9964-F6291E2D89E8}" srcId="{B4B7972C-3051-42FC-B46A-A4933465A531}" destId="{F9446B22-1AF9-43B5-9CDC-01977FCC688C}" srcOrd="6" destOrd="0" parTransId="{6001EE56-27F9-4C45-BC94-A265A1BF1770}" sibTransId="{C29055FD-7C03-4FE9-B013-F4604D2D99AF}"/>
    <dgm:cxn modelId="{3F1B7882-6607-4C5E-8D0C-39E9E94BB906}" srcId="{5386CC4A-F04E-4791-88C5-AA0CD14833CF}" destId="{3A8A6967-FF50-4843-9CBB-AAF11C4DE3AC}" srcOrd="5" destOrd="0" parTransId="{AA472D8E-6D34-4E29-968C-1A808F471DED}" sibTransId="{5E826592-F1F2-418F-B4E6-83C6CA40531F}"/>
    <dgm:cxn modelId="{78E57A8A-735A-4290-905F-AEC30441220C}" type="presOf" srcId="{DFCF3616-0399-463D-A4AA-943248A22FE2}" destId="{625EB6D1-CA5F-41FB-A2ED-23C2B9342ABB}" srcOrd="0" destOrd="0" presId="urn:microsoft.com/office/officeart/2005/8/layout/hList2"/>
    <dgm:cxn modelId="{9F3FB695-E590-48A2-89DF-6BCF6D5BB290}" type="presOf" srcId="{5386CC4A-F04E-4791-88C5-AA0CD14833CF}" destId="{BE6D734B-2903-4C12-AB5D-49369B4DA920}" srcOrd="0" destOrd="0" presId="urn:microsoft.com/office/officeart/2005/8/layout/hList2"/>
    <dgm:cxn modelId="{7B79AF96-9829-4816-AD5F-6B4F5C8A48DA}" type="presOf" srcId="{10CDE914-0927-4A30-B68D-C43AD3FF6C75}" destId="{878A4BB3-3B05-4B43-A5D1-C4A0D85EDDD9}" srcOrd="0" destOrd="4" presId="urn:microsoft.com/office/officeart/2005/8/layout/hList2"/>
    <dgm:cxn modelId="{4212DE98-0E30-4C67-9E63-21CE1943AB65}" type="presOf" srcId="{BBD3B6F7-54AA-4FB6-A411-2CC295B561C1}" destId="{878A4BB3-3B05-4B43-A5D1-C4A0D85EDDD9}" srcOrd="0" destOrd="3" presId="urn:microsoft.com/office/officeart/2005/8/layout/hList2"/>
    <dgm:cxn modelId="{377518A3-B6AD-47BA-9B27-7241761E33C4}" srcId="{B4B7972C-3051-42FC-B46A-A4933465A531}" destId="{71C7D54A-F250-466A-B573-87B258EC5BD5}" srcOrd="3" destOrd="0" parTransId="{F23B2F4D-5336-46D8-8EBC-E1350550BDCF}" sibTransId="{331961B9-7913-4905-A62E-4F6C6EA9BB5E}"/>
    <dgm:cxn modelId="{A8565DA4-B44B-4ADF-B586-14D66C523A3C}" type="presOf" srcId="{3C367B55-5056-4557-A156-C1DDE60DE2A4}" destId="{878A4BB3-3B05-4B43-A5D1-C4A0D85EDDD9}" srcOrd="0" destOrd="7" presId="urn:microsoft.com/office/officeart/2005/8/layout/hList2"/>
    <dgm:cxn modelId="{6C8521A6-DF4C-4255-A05B-38E63DBDACED}" type="presOf" srcId="{2F10401F-F672-4150-9B31-821F05F85330}" destId="{D013FFB9-1B59-4090-B2F2-01E5E28907D2}" srcOrd="0" destOrd="5" presId="urn:microsoft.com/office/officeart/2005/8/layout/hList2"/>
    <dgm:cxn modelId="{97BAC4A9-0E94-49FD-A719-3F4B16E16D25}" srcId="{D1A3FE9E-2EFC-4D2C-AA39-3DC4A77F4BDE}" destId="{0A31C6C5-BDDE-4ABF-9080-BB2F8141A6F9}" srcOrd="3" destOrd="0" parTransId="{85DB745F-08ED-4C66-82AE-7376D45D994E}" sibTransId="{CFD15D97-034A-4F36-A051-807CBFE047EF}"/>
    <dgm:cxn modelId="{DD2B17BB-340D-4A5B-8F63-F38EA214253A}" srcId="{DFCF3616-0399-463D-A4AA-943248A22FE2}" destId="{D1A3FE9E-2EFC-4D2C-AA39-3DC4A77F4BDE}" srcOrd="1" destOrd="0" parTransId="{45536DBB-030B-4250-895B-E5C663FDE5F4}" sibTransId="{E1FC8C5B-02E3-4BE9-9297-C83C46219BE9}"/>
    <dgm:cxn modelId="{4D61AEBD-88F5-451C-AED1-3B8C44E1B79A}" srcId="{D1A3FE9E-2EFC-4D2C-AA39-3DC4A77F4BDE}" destId="{DBAE868C-6C63-450F-9942-2D2C8C5530B2}" srcOrd="4" destOrd="0" parTransId="{0567AD04-F4D7-4945-98BE-EFF16F56BEE0}" sibTransId="{26F6C674-D8E1-449D-B783-3E54B3FEFCA9}"/>
    <dgm:cxn modelId="{038A4FBE-885D-4CA7-BF30-6267367F853F}" srcId="{B1F79AA3-1D96-43A8-B3FC-F0A6335DEEA9}" destId="{D0957FA1-CA4A-4A0D-9022-EFE206AD63EA}" srcOrd="4" destOrd="0" parTransId="{DB0943C2-71AE-49B9-B5E9-A62FDB154BA7}" sibTransId="{51FAB397-EFD9-4751-86D5-C0DD591201C1}"/>
    <dgm:cxn modelId="{58B1AEBE-FA2C-42A7-9106-D2D72B636B2F}" type="presOf" srcId="{F9446B22-1AF9-43B5-9CDC-01977FCC688C}" destId="{D013FFB9-1B59-4090-B2F2-01E5E28907D2}" srcOrd="0" destOrd="6" presId="urn:microsoft.com/office/officeart/2005/8/layout/hList2"/>
    <dgm:cxn modelId="{284AD6C0-1816-48DE-8D65-86FEFFE15632}" type="presOf" srcId="{E708C05A-F7A8-497F-AF3E-09273DB488AC}" destId="{878A4BB3-3B05-4B43-A5D1-C4A0D85EDDD9}" srcOrd="0" destOrd="6" presId="urn:microsoft.com/office/officeart/2005/8/layout/hList2"/>
    <dgm:cxn modelId="{B89A3DC6-E810-47F3-B943-9D74DADC543E}" type="presOf" srcId="{AEADBD0F-C251-4B80-BC6F-4CD94F100818}" destId="{D013FFB9-1B59-4090-B2F2-01E5E28907D2}" srcOrd="0" destOrd="4" presId="urn:microsoft.com/office/officeart/2005/8/layout/hList2"/>
    <dgm:cxn modelId="{1384EBCF-A745-42AC-B9F0-8B4000F55E86}" srcId="{B4B7972C-3051-42FC-B46A-A4933465A531}" destId="{6A2B6C0F-5839-4762-986A-8F4AA436D619}" srcOrd="0" destOrd="0" parTransId="{1DC70A40-E097-4B28-A838-306E8DF0D9AD}" sibTransId="{01D6C40B-B186-4937-8C69-013BD1C69C88}"/>
    <dgm:cxn modelId="{F34025D2-7C99-4098-AC6C-F8759C7CD5C9}" type="presOf" srcId="{B1F79AA3-1D96-43A8-B3FC-F0A6335DEEA9}" destId="{844B86A2-682C-479D-890D-735549642201}" srcOrd="0" destOrd="2" presId="urn:microsoft.com/office/officeart/2005/8/layout/hList2"/>
    <dgm:cxn modelId="{DE6C1CDE-CC5E-413E-8C76-E178D5C9E29F}" srcId="{B4B7972C-3051-42FC-B46A-A4933465A531}" destId="{2F10401F-F672-4150-9B31-821F05F85330}" srcOrd="5" destOrd="0" parTransId="{5243E127-2FCD-4B5C-8E18-3E871558C2C8}" sibTransId="{3B57D9DD-0B53-4D59-8771-9733F1FBBE98}"/>
    <dgm:cxn modelId="{675EE8DF-B4BC-4236-8C01-33D8DD98CE06}" type="presOf" srcId="{1113EFB3-F7FB-4F67-BBD2-B8148C83D5F3}" destId="{2B64DC8F-79D7-4EB4-AAEC-6E486CDF8F07}" srcOrd="0" destOrd="0" presId="urn:microsoft.com/office/officeart/2005/8/layout/hList2"/>
    <dgm:cxn modelId="{DC5C1DE1-E348-4DF9-B847-07F1C14D6EB2}" srcId="{5386CC4A-F04E-4791-88C5-AA0CD14833CF}" destId="{BBD3B6F7-54AA-4FB6-A411-2CC295B561C1}" srcOrd="3" destOrd="0" parTransId="{72951556-FD94-45C9-B784-864397FB5DC2}" sibTransId="{F9629DE5-A27C-4014-B1B0-E2DEE80C63E4}"/>
    <dgm:cxn modelId="{0CB047E7-EA34-4563-9F0F-F9ED48814AEE}" srcId="{CAD96E46-26B7-4EB4-8FA6-B715B87ABCA4}" destId="{B1F79AA3-1D96-43A8-B3FC-F0A6335DEEA9}" srcOrd="2" destOrd="0" parTransId="{144D2F85-E70A-453B-B739-E6F133CC99AC}" sibTransId="{DD97814C-E65A-4597-9525-71300C6B6C2E}"/>
    <dgm:cxn modelId="{8986AFF4-F73D-48AA-93A8-462017EB56A7}" type="presOf" srcId="{97D5130D-6586-4CD0-833C-7EF336093434}" destId="{844B86A2-682C-479D-890D-735549642201}" srcOrd="0" destOrd="5" presId="urn:microsoft.com/office/officeart/2005/8/layout/hList2"/>
    <dgm:cxn modelId="{8BA11EF6-6403-457D-9AD3-209188470A87}" type="presOf" srcId="{DBAE868C-6C63-450F-9942-2D2C8C5530B2}" destId="{2B64DC8F-79D7-4EB4-AAEC-6E486CDF8F07}" srcOrd="0" destOrd="4" presId="urn:microsoft.com/office/officeart/2005/8/layout/hList2"/>
    <dgm:cxn modelId="{710ED8FB-674B-45F3-8951-EA36B9538918}" type="presOf" srcId="{D7EF611D-E1A8-4A07-AE06-6065F9A97C77}" destId="{878A4BB3-3B05-4B43-A5D1-C4A0D85EDDD9}" srcOrd="0" destOrd="1" presId="urn:microsoft.com/office/officeart/2005/8/layout/hList2"/>
    <dgm:cxn modelId="{0F6FFFFC-3FD2-4859-8B9F-6D22B773D3D0}" srcId="{DFCF3616-0399-463D-A4AA-943248A22FE2}" destId="{5386CC4A-F04E-4791-88C5-AA0CD14833CF}" srcOrd="3" destOrd="0" parTransId="{5E0DBFBA-356A-4ABD-B477-003FAFBC1AD1}" sibTransId="{076A1513-D266-415F-8621-4C1FBC7CFABF}"/>
    <dgm:cxn modelId="{AB72386F-7715-4A57-A4BC-D83A7D91A63C}" type="presParOf" srcId="{625EB6D1-CA5F-41FB-A2ED-23C2B9342ABB}" destId="{54E8685A-EF07-4A73-A0CA-BBCCDE837FE0}" srcOrd="0" destOrd="0" presId="urn:microsoft.com/office/officeart/2005/8/layout/hList2"/>
    <dgm:cxn modelId="{F0C1A8B9-6F5C-42D4-A333-C2737B63EE1A}" type="presParOf" srcId="{54E8685A-EF07-4A73-A0CA-BBCCDE837FE0}" destId="{C84FC7E4-2963-480C-801E-4CB5FEF92A05}" srcOrd="0" destOrd="0" presId="urn:microsoft.com/office/officeart/2005/8/layout/hList2"/>
    <dgm:cxn modelId="{6E515255-541E-4744-8E12-F357FF5B26C8}" type="presParOf" srcId="{54E8685A-EF07-4A73-A0CA-BBCCDE837FE0}" destId="{844B86A2-682C-479D-890D-735549642201}" srcOrd="1" destOrd="0" presId="urn:microsoft.com/office/officeart/2005/8/layout/hList2"/>
    <dgm:cxn modelId="{E45E116E-040B-4E36-BBF3-C86A09473282}" type="presParOf" srcId="{54E8685A-EF07-4A73-A0CA-BBCCDE837FE0}" destId="{C20E4DDE-F0CE-45A6-BD04-DA8A5B1468BE}" srcOrd="2" destOrd="0" presId="urn:microsoft.com/office/officeart/2005/8/layout/hList2"/>
    <dgm:cxn modelId="{4570D952-D828-4C6E-A381-97603A263C2B}" type="presParOf" srcId="{625EB6D1-CA5F-41FB-A2ED-23C2B9342ABB}" destId="{3E921F61-F453-4396-87A9-2B88B8CBD2FF}" srcOrd="1" destOrd="0" presId="urn:microsoft.com/office/officeart/2005/8/layout/hList2"/>
    <dgm:cxn modelId="{B0EBEFFE-6BB1-44EE-9B4F-D3025AE5C10A}" type="presParOf" srcId="{625EB6D1-CA5F-41FB-A2ED-23C2B9342ABB}" destId="{F77E159C-477B-486B-BCBC-F0BC8CBEC4CD}" srcOrd="2" destOrd="0" presId="urn:microsoft.com/office/officeart/2005/8/layout/hList2"/>
    <dgm:cxn modelId="{992EF837-BA9F-4655-B5A6-A3C9317E1D96}" type="presParOf" srcId="{F77E159C-477B-486B-BCBC-F0BC8CBEC4CD}" destId="{B0AAF7B5-4FFC-4786-A9E1-3610A95A7E76}" srcOrd="0" destOrd="0" presId="urn:microsoft.com/office/officeart/2005/8/layout/hList2"/>
    <dgm:cxn modelId="{CA65F60F-4EFD-44BB-90D8-ED45740A7142}" type="presParOf" srcId="{F77E159C-477B-486B-BCBC-F0BC8CBEC4CD}" destId="{2B64DC8F-79D7-4EB4-AAEC-6E486CDF8F07}" srcOrd="1" destOrd="0" presId="urn:microsoft.com/office/officeart/2005/8/layout/hList2"/>
    <dgm:cxn modelId="{6B942182-4522-4351-A234-85F4B2A112B7}" type="presParOf" srcId="{F77E159C-477B-486B-BCBC-F0BC8CBEC4CD}" destId="{25DCCAE2-A1DE-400B-8DFE-0E08FBF460D8}" srcOrd="2" destOrd="0" presId="urn:microsoft.com/office/officeart/2005/8/layout/hList2"/>
    <dgm:cxn modelId="{9B2F8A6B-90AE-4F9A-B2CE-68B441A9DF88}" type="presParOf" srcId="{625EB6D1-CA5F-41FB-A2ED-23C2B9342ABB}" destId="{D6145E8F-E36D-4D41-8DCE-762ED1192567}" srcOrd="3" destOrd="0" presId="urn:microsoft.com/office/officeart/2005/8/layout/hList2"/>
    <dgm:cxn modelId="{DF76077E-6808-4453-9BB8-B0CB71149375}" type="presParOf" srcId="{625EB6D1-CA5F-41FB-A2ED-23C2B9342ABB}" destId="{1A90D875-86C5-4105-81ED-47913C22146C}" srcOrd="4" destOrd="0" presId="urn:microsoft.com/office/officeart/2005/8/layout/hList2"/>
    <dgm:cxn modelId="{8EE68A0B-1A6C-45F6-82C7-9F957B718ABB}" type="presParOf" srcId="{1A90D875-86C5-4105-81ED-47913C22146C}" destId="{FF0EFDD9-751F-4E4C-B356-7A39DD8471AA}" srcOrd="0" destOrd="0" presId="urn:microsoft.com/office/officeart/2005/8/layout/hList2"/>
    <dgm:cxn modelId="{9DF61A42-2FF6-4D4F-AE3E-E402F456EFA2}" type="presParOf" srcId="{1A90D875-86C5-4105-81ED-47913C22146C}" destId="{D013FFB9-1B59-4090-B2F2-01E5E28907D2}" srcOrd="1" destOrd="0" presId="urn:microsoft.com/office/officeart/2005/8/layout/hList2"/>
    <dgm:cxn modelId="{C33A7EEE-4C69-486E-94B5-26C8D0C7E548}" type="presParOf" srcId="{1A90D875-86C5-4105-81ED-47913C22146C}" destId="{E850B714-8750-4912-847D-7D692EB1ADA9}" srcOrd="2" destOrd="0" presId="urn:microsoft.com/office/officeart/2005/8/layout/hList2"/>
    <dgm:cxn modelId="{58C50D0C-4735-464E-A752-403257AC6884}" type="presParOf" srcId="{625EB6D1-CA5F-41FB-A2ED-23C2B9342ABB}" destId="{272AEFD7-1944-4AC6-8298-7CB238733AAA}" srcOrd="5" destOrd="0" presId="urn:microsoft.com/office/officeart/2005/8/layout/hList2"/>
    <dgm:cxn modelId="{AB01C25C-A7E3-4A98-A768-A5582ECFA5DD}" type="presParOf" srcId="{625EB6D1-CA5F-41FB-A2ED-23C2B9342ABB}" destId="{9FC1EBF0-6BAF-416D-B393-FBDF88B22FB3}" srcOrd="6" destOrd="0" presId="urn:microsoft.com/office/officeart/2005/8/layout/hList2"/>
    <dgm:cxn modelId="{06DEFBED-C649-4C0C-853F-982C97FECE44}" type="presParOf" srcId="{9FC1EBF0-6BAF-416D-B393-FBDF88B22FB3}" destId="{2C97B966-FB8F-48F0-86CF-623ACDF1842A}" srcOrd="0" destOrd="0" presId="urn:microsoft.com/office/officeart/2005/8/layout/hList2"/>
    <dgm:cxn modelId="{52AD10E4-AE70-4266-B779-2C8AD9437CA0}" type="presParOf" srcId="{9FC1EBF0-6BAF-416D-B393-FBDF88B22FB3}" destId="{878A4BB3-3B05-4B43-A5D1-C4A0D85EDDD9}" srcOrd="1" destOrd="0" presId="urn:microsoft.com/office/officeart/2005/8/layout/hList2"/>
    <dgm:cxn modelId="{ED406E02-512A-4FEF-BCBF-806DBB86E18F}" type="presParOf" srcId="{9FC1EBF0-6BAF-416D-B393-FBDF88B22FB3}" destId="{BE6D734B-2903-4C12-AB5D-49369B4DA920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EAAB0B-B9FE-4DE1-9FB6-E88142866A2D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D82DB7-01D2-479B-A476-26E6DB031DAA}">
      <dgm:prSet phldrT="[Text]"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Sensory organs </a:t>
          </a:r>
          <a:endParaRPr lang="en-US" dirty="0"/>
        </a:p>
      </dgm:t>
    </dgm:pt>
    <dgm:pt modelId="{3C96E56E-BE07-4715-9972-CE338E14B499}" type="parTrans" cxnId="{EDB35699-51C1-458D-8331-FBAEB98F32EF}">
      <dgm:prSet/>
      <dgm:spPr/>
      <dgm:t>
        <a:bodyPr/>
        <a:lstStyle/>
        <a:p>
          <a:endParaRPr lang="en-US"/>
        </a:p>
      </dgm:t>
    </dgm:pt>
    <dgm:pt modelId="{C6487D9B-38E7-4AF7-883A-C8B3F6E36ACE}" type="sibTrans" cxnId="{EDB35699-51C1-458D-8331-FBAEB98F32EF}">
      <dgm:prSet/>
      <dgm:spPr/>
      <dgm:t>
        <a:bodyPr/>
        <a:lstStyle/>
        <a:p>
          <a:endParaRPr lang="en-US"/>
        </a:p>
      </dgm:t>
    </dgm:pt>
    <dgm:pt modelId="{9DBC83BA-EB1A-4B8F-A2B0-BDFB298E20AA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rPr>
            <a:t>Secretory organs</a:t>
          </a:r>
          <a:endParaRPr lang="en-US" dirty="0"/>
        </a:p>
      </dgm:t>
    </dgm:pt>
    <dgm:pt modelId="{053C8CBC-AD66-42E9-995D-81DC2B6A538E}" type="parTrans" cxnId="{DD30E4A8-6EAF-4C7F-936F-D8BDD96FD7C5}">
      <dgm:prSet/>
      <dgm:spPr/>
      <dgm:t>
        <a:bodyPr/>
        <a:lstStyle/>
        <a:p>
          <a:endParaRPr lang="en-US"/>
        </a:p>
      </dgm:t>
    </dgm:pt>
    <dgm:pt modelId="{DB10311E-F667-4F79-AFA2-451C222D5C25}" type="sibTrans" cxnId="{DD30E4A8-6EAF-4C7F-936F-D8BDD96FD7C5}">
      <dgm:prSet/>
      <dgm:spPr/>
      <dgm:t>
        <a:bodyPr/>
        <a:lstStyle/>
        <a:p>
          <a:endParaRPr lang="en-US"/>
        </a:p>
      </dgm:t>
    </dgm:pt>
    <dgm:pt modelId="{8F1F40DF-BDBD-4EA2-9C44-7DC42B11484C}">
      <dgm:prSet phldrT="[Text]"/>
      <dgm:spPr/>
      <dgm:t>
        <a:bodyPr/>
        <a:lstStyle/>
        <a:p>
          <a:pPr>
            <a:buClrTx/>
            <a:buSzTx/>
            <a:buFont typeface="Wingdings" pitchFamily="2" charset="2"/>
            <a:buChar char="q"/>
          </a:pP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rPr>
            <a:t>Subcommissural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rPr>
            <a:t> organ 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rPr>
            <a:t>function secretion of the glycoprotein is thought to contribute to the maintenance of the patency of the  sylvian  aqueduct</a:t>
          </a:r>
          <a:r>
            <a:rPr kumimoji="0" lang="en-US" b="0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rPr>
            <a:t>. </a:t>
          </a:r>
          <a:endParaRPr lang="en-US" dirty="0"/>
        </a:p>
      </dgm:t>
    </dgm:pt>
    <dgm:pt modelId="{A679105A-9550-4469-9621-0CCE02CEE214}" type="parTrans" cxnId="{20B875FF-4560-4A08-A764-DA3C45CCC6C7}">
      <dgm:prSet/>
      <dgm:spPr/>
      <dgm:t>
        <a:bodyPr/>
        <a:lstStyle/>
        <a:p>
          <a:endParaRPr lang="en-US"/>
        </a:p>
      </dgm:t>
    </dgm:pt>
    <dgm:pt modelId="{814D21A4-7F3D-4CCA-95BF-A9AE456842E0}" type="sibTrans" cxnId="{20B875FF-4560-4A08-A764-DA3C45CCC6C7}">
      <dgm:prSet/>
      <dgm:spPr/>
      <dgm:t>
        <a:bodyPr/>
        <a:lstStyle/>
        <a:p>
          <a:endParaRPr lang="en-US"/>
        </a:p>
      </dgm:t>
    </dgm:pt>
    <dgm:pt modelId="{92A74E4F-4D71-4FA7-9E10-C2AF9C8772F2}">
      <dgm:prSet/>
      <dgm:spPr/>
      <dgm:t>
        <a:bodyPr/>
        <a:lstStyle/>
        <a:p>
          <a:pPr>
            <a:lnSpc>
              <a:spcPct val="150000"/>
            </a:lnSpc>
          </a:pPr>
          <a:r>
            <a:rPr lang="en-US" b="1" dirty="0">
              <a:solidFill>
                <a:srgbClr val="FF0000"/>
              </a:solidFill>
            </a:rPr>
            <a:t>Vascular organ of the lamina  terminalis  VOLT) </a:t>
          </a:r>
          <a:r>
            <a:rPr lang="en-US" b="1" dirty="0"/>
            <a:t>situated in the anterior wall of the third ventricle Function responsible for the homeostatic conservation of  osmolarity. </a:t>
          </a:r>
        </a:p>
      </dgm:t>
    </dgm:pt>
    <dgm:pt modelId="{7446F786-999B-499F-8AEF-4D80D19EACD6}" type="parTrans" cxnId="{DF26CEE9-CE83-4E26-B142-6BF2B6F8BE3A}">
      <dgm:prSet/>
      <dgm:spPr/>
      <dgm:t>
        <a:bodyPr/>
        <a:lstStyle/>
        <a:p>
          <a:endParaRPr lang="en-US"/>
        </a:p>
      </dgm:t>
    </dgm:pt>
    <dgm:pt modelId="{952187EE-1B6C-4B30-ADB9-011DDAEE43DE}" type="sibTrans" cxnId="{DF26CEE9-CE83-4E26-B142-6BF2B6F8BE3A}">
      <dgm:prSet/>
      <dgm:spPr/>
      <dgm:t>
        <a:bodyPr/>
        <a:lstStyle/>
        <a:p>
          <a:endParaRPr lang="en-US"/>
        </a:p>
      </dgm:t>
    </dgm:pt>
    <dgm:pt modelId="{71C71AB5-CFF1-4A4D-9389-926B30C71612}">
      <dgm:prSet/>
      <dgm:spPr/>
      <dgm:t>
        <a:bodyPr/>
        <a:lstStyle/>
        <a:p>
          <a:pPr>
            <a:lnSpc>
              <a:spcPct val="150000"/>
            </a:lnSpc>
          </a:pPr>
          <a:r>
            <a:rPr lang="en-US" b="1" dirty="0" err="1">
              <a:solidFill>
                <a:srgbClr val="FF0000"/>
              </a:solidFill>
            </a:rPr>
            <a:t>subfornical</a:t>
          </a:r>
          <a:r>
            <a:rPr lang="en-US" b="1" dirty="0">
              <a:solidFill>
                <a:srgbClr val="FF0000"/>
              </a:solidFill>
            </a:rPr>
            <a:t>  organ (SFO) </a:t>
          </a:r>
          <a:r>
            <a:rPr lang="en-US" b="1" dirty="0"/>
            <a:t>fornix osmoregulation  cardiovascular regulation and energy homeostasis</a:t>
          </a:r>
        </a:p>
      </dgm:t>
    </dgm:pt>
    <dgm:pt modelId="{FF19321E-AAB2-4994-B86A-D924113CC05E}" type="parTrans" cxnId="{C4E6C1D0-033A-49EB-9F6D-B8D121FF5543}">
      <dgm:prSet/>
      <dgm:spPr/>
      <dgm:t>
        <a:bodyPr/>
        <a:lstStyle/>
        <a:p>
          <a:endParaRPr lang="en-US"/>
        </a:p>
      </dgm:t>
    </dgm:pt>
    <dgm:pt modelId="{E9676E9B-827B-4C79-97B1-7AFCB7E2EFBA}" type="sibTrans" cxnId="{C4E6C1D0-033A-49EB-9F6D-B8D121FF5543}">
      <dgm:prSet/>
      <dgm:spPr/>
      <dgm:t>
        <a:bodyPr/>
        <a:lstStyle/>
        <a:p>
          <a:endParaRPr lang="en-US"/>
        </a:p>
      </dgm:t>
    </dgm:pt>
    <dgm:pt modelId="{807D62B7-40BB-4295-B889-562B06CC67B4}">
      <dgm:prSet/>
      <dgm:spPr/>
      <dgm:t>
        <a:bodyPr/>
        <a:lstStyle/>
        <a:p>
          <a:r>
            <a:rPr kumimoji="0" lang="en-US" b="1" i="0" u="none" strike="noStrike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rPr>
            <a:t>Pituitary gland</a:t>
          </a:r>
          <a:endParaRPr kumimoji="0" lang="en-US" b="1" i="0" u="none" strike="noStrike" cap="none" spc="0" normalizeH="0" baseline="0" noProof="0" dirty="0">
            <a:ln>
              <a:noFill/>
            </a:ln>
            <a:solidFill>
              <a:srgbClr val="FF0000"/>
            </a:solidFill>
            <a:effectLst/>
            <a:uLnTx/>
            <a:uFillTx/>
            <a:latin typeface="Calibri"/>
            <a:ea typeface="+mn-ea"/>
            <a:cs typeface="+mn-cs"/>
          </a:endParaRPr>
        </a:p>
      </dgm:t>
    </dgm:pt>
    <dgm:pt modelId="{1FE7E2CC-9E4F-4C92-90EF-D8C52E00FE74}" type="parTrans" cxnId="{6D8556AE-F6A1-4307-A1E4-0BEB34CB31CF}">
      <dgm:prSet/>
      <dgm:spPr/>
      <dgm:t>
        <a:bodyPr/>
        <a:lstStyle/>
        <a:p>
          <a:endParaRPr lang="en-US"/>
        </a:p>
      </dgm:t>
    </dgm:pt>
    <dgm:pt modelId="{343EA8A6-23E4-4675-80EE-D28AFFE031C5}" type="sibTrans" cxnId="{6D8556AE-F6A1-4307-A1E4-0BEB34CB31CF}">
      <dgm:prSet/>
      <dgm:spPr/>
      <dgm:t>
        <a:bodyPr/>
        <a:lstStyle/>
        <a:p>
          <a:endParaRPr lang="en-US"/>
        </a:p>
      </dgm:t>
    </dgm:pt>
    <dgm:pt modelId="{C8DE9E84-0E0F-49E9-8467-F820C01CA342}">
      <dgm:prSet/>
      <dgm:spPr/>
      <dgm:t>
        <a:bodyPr/>
        <a:lstStyle/>
        <a:p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rPr>
            <a:t>Median eminence (ME) 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rPr>
            <a:t>hypothalamus and third ventricle.  function transport of 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rPr>
            <a:t>neurohormons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rPr>
            <a:t>  between the CSF and the peripheral blood supply</a:t>
          </a:r>
        </a:p>
      </dgm:t>
    </dgm:pt>
    <dgm:pt modelId="{9D2E8AD5-D0CD-4BE1-A721-1B2D40E7913B}" type="parTrans" cxnId="{FDA540CD-65BE-48CC-949C-198D97516275}">
      <dgm:prSet/>
      <dgm:spPr/>
      <dgm:t>
        <a:bodyPr/>
        <a:lstStyle/>
        <a:p>
          <a:endParaRPr lang="en-US"/>
        </a:p>
      </dgm:t>
    </dgm:pt>
    <dgm:pt modelId="{D0D648C6-8429-424D-AE1E-8B262937FEBE}" type="sibTrans" cxnId="{FDA540CD-65BE-48CC-949C-198D97516275}">
      <dgm:prSet/>
      <dgm:spPr/>
      <dgm:t>
        <a:bodyPr/>
        <a:lstStyle/>
        <a:p>
          <a:endParaRPr lang="en-US"/>
        </a:p>
      </dgm:t>
    </dgm:pt>
    <dgm:pt modelId="{46FD3B58-9031-411C-BE0E-ADA2A78A48D2}">
      <dgm:prSet/>
      <dgm:spPr/>
      <dgm:t>
        <a:bodyPr/>
        <a:lstStyle/>
        <a:p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rPr>
            <a:t>Pineal gland </a:t>
          </a:r>
          <a:r>
            <a:rPr kumimoji="0" lang="en-US" b="0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rPr>
            <a:t> 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rPr>
            <a:t>diencephalon and  third ventricle function its secretion of the hormone melatonin</a:t>
          </a:r>
          <a:r>
            <a:rPr kumimoji="0" lang="en-US" b="0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rPr>
            <a:t> . </a:t>
          </a:r>
          <a:endParaRPr kumimoji="0" lang="en-US" b="1" i="0" u="none" strike="noStrike" cap="none" spc="0" normalizeH="0" baseline="0" noProof="0" dirty="0">
            <a:ln>
              <a:noFill/>
            </a:ln>
            <a:solidFill>
              <a:prstClr val="black"/>
            </a:solidFill>
            <a:effectLst/>
            <a:uLnTx/>
            <a:uFillTx/>
            <a:latin typeface="Calibri"/>
            <a:ea typeface="+mn-ea"/>
            <a:cs typeface="+mn-cs"/>
          </a:endParaRPr>
        </a:p>
      </dgm:t>
    </dgm:pt>
    <dgm:pt modelId="{B8F9866D-5352-4C39-B24F-1D1928363EE6}" type="parTrans" cxnId="{1EB71B3B-CBF5-49DB-A8B3-E051C214DFB8}">
      <dgm:prSet/>
      <dgm:spPr/>
      <dgm:t>
        <a:bodyPr/>
        <a:lstStyle/>
        <a:p>
          <a:endParaRPr lang="en-US"/>
        </a:p>
      </dgm:t>
    </dgm:pt>
    <dgm:pt modelId="{BC49A601-901C-4004-9AC6-255519BE1920}" type="sibTrans" cxnId="{1EB71B3B-CBF5-49DB-A8B3-E051C214DFB8}">
      <dgm:prSet/>
      <dgm:spPr/>
      <dgm:t>
        <a:bodyPr/>
        <a:lstStyle/>
        <a:p>
          <a:endParaRPr lang="en-US"/>
        </a:p>
      </dgm:t>
    </dgm:pt>
    <dgm:pt modelId="{8E75D9DC-0D55-4931-BAE7-A66D45348B96}">
      <dgm:prSet phldrT="[Text]"/>
      <dgm:spPr/>
      <dgm:t>
        <a:bodyPr/>
        <a:lstStyle/>
        <a:p>
          <a:pPr>
            <a:lnSpc>
              <a:spcPct val="150000"/>
            </a:lnSpc>
            <a:buFont typeface="Arial" panose="020B0604020202020204" pitchFamily="34" charset="0"/>
            <a:buChar char="•"/>
          </a:pPr>
          <a:r>
            <a:rPr lang="en-US" b="1" dirty="0">
              <a:solidFill>
                <a:srgbClr val="FF0000"/>
              </a:solidFill>
            </a:rPr>
            <a:t>Area  postrema   </a:t>
          </a:r>
          <a:r>
            <a:rPr lang="en-US" b="1" dirty="0"/>
            <a:t>medulla oblongata Function</a:t>
          </a:r>
          <a:r>
            <a:rPr lang="en-US" b="1" dirty="0">
              <a:hlinkClick xmlns:r="http://schemas.openxmlformats.org/officeDocument/2006/relationships" r:id="rId1" tooltip="Chemoreceptor"/>
            </a:rPr>
            <a:t> </a:t>
          </a:r>
          <a:r>
            <a:rPr lang="en-US" b="1" dirty="0"/>
            <a:t>chemoreceptor  trigger zone for vomiting </a:t>
          </a:r>
          <a:endParaRPr lang="en-US" dirty="0"/>
        </a:p>
      </dgm:t>
    </dgm:pt>
    <dgm:pt modelId="{8707C0D9-3B9F-43BB-A21D-FB071A7E38E0}" type="parTrans" cxnId="{FCA0D638-FE8F-40A6-A5ED-7EE9BA6D4FF8}">
      <dgm:prSet/>
      <dgm:spPr/>
      <dgm:t>
        <a:bodyPr/>
        <a:lstStyle/>
        <a:p>
          <a:endParaRPr lang="en-US"/>
        </a:p>
      </dgm:t>
    </dgm:pt>
    <dgm:pt modelId="{8B1B841F-207E-4BB9-9974-CA030D42826B}" type="sibTrans" cxnId="{FCA0D638-FE8F-40A6-A5ED-7EE9BA6D4FF8}">
      <dgm:prSet/>
      <dgm:spPr/>
      <dgm:t>
        <a:bodyPr/>
        <a:lstStyle/>
        <a:p>
          <a:endParaRPr lang="en-US"/>
        </a:p>
      </dgm:t>
    </dgm:pt>
    <dgm:pt modelId="{27EE2D7C-FDD8-4B52-A40E-C128E6D7C3FA}" type="pres">
      <dgm:prSet presAssocID="{71EAAB0B-B9FE-4DE1-9FB6-E88142866A2D}" presName="Name0" presStyleCnt="0">
        <dgm:presLayoutVars>
          <dgm:dir/>
          <dgm:animLvl val="lvl"/>
          <dgm:resizeHandles/>
        </dgm:presLayoutVars>
      </dgm:prSet>
      <dgm:spPr/>
    </dgm:pt>
    <dgm:pt modelId="{8989E40C-CE60-4B0D-8A41-C05CE33004CD}" type="pres">
      <dgm:prSet presAssocID="{46D82DB7-01D2-479B-A476-26E6DB031DAA}" presName="linNode" presStyleCnt="0"/>
      <dgm:spPr/>
    </dgm:pt>
    <dgm:pt modelId="{DCDD7BA9-C315-4652-9C58-800CDC9C72C1}" type="pres">
      <dgm:prSet presAssocID="{46D82DB7-01D2-479B-A476-26E6DB031DAA}" presName="parentShp" presStyleLbl="node1" presStyleIdx="0" presStyleCnt="2" custScaleX="54297" custScaleY="168258">
        <dgm:presLayoutVars>
          <dgm:bulletEnabled val="1"/>
        </dgm:presLayoutVars>
      </dgm:prSet>
      <dgm:spPr/>
    </dgm:pt>
    <dgm:pt modelId="{18254490-205B-4CCF-939B-2D7C8488C1E1}" type="pres">
      <dgm:prSet presAssocID="{46D82DB7-01D2-479B-A476-26E6DB031DAA}" presName="childShp" presStyleLbl="bgAccFollowNode1" presStyleIdx="0" presStyleCnt="2" custScaleX="116667" custScaleY="221402" custLinFactNeighborX="1219" custLinFactNeighborY="-1482">
        <dgm:presLayoutVars>
          <dgm:bulletEnabled val="1"/>
        </dgm:presLayoutVars>
      </dgm:prSet>
      <dgm:spPr/>
    </dgm:pt>
    <dgm:pt modelId="{E193A13D-A799-4321-BA78-650443A3AFF3}" type="pres">
      <dgm:prSet presAssocID="{C6487D9B-38E7-4AF7-883A-C8B3F6E36ACE}" presName="spacing" presStyleCnt="0"/>
      <dgm:spPr/>
    </dgm:pt>
    <dgm:pt modelId="{B66E742E-9C4F-45D6-8181-3CF525A5C8F7}" type="pres">
      <dgm:prSet presAssocID="{9DBC83BA-EB1A-4B8F-A2B0-BDFB298E20AA}" presName="linNode" presStyleCnt="0"/>
      <dgm:spPr/>
    </dgm:pt>
    <dgm:pt modelId="{DAEEA5B0-9782-45B9-BD64-258A2ABAA4DF}" type="pres">
      <dgm:prSet presAssocID="{9DBC83BA-EB1A-4B8F-A2B0-BDFB298E20AA}" presName="parentShp" presStyleLbl="node1" presStyleIdx="1" presStyleCnt="2" custScaleX="54297" custScaleY="168258">
        <dgm:presLayoutVars>
          <dgm:bulletEnabled val="1"/>
        </dgm:presLayoutVars>
      </dgm:prSet>
      <dgm:spPr/>
    </dgm:pt>
    <dgm:pt modelId="{1D848DDC-13D7-40E4-B146-1039AE77D3F8}" type="pres">
      <dgm:prSet presAssocID="{9DBC83BA-EB1A-4B8F-A2B0-BDFB298E20AA}" presName="childShp" presStyleLbl="bgAccFollowNode1" presStyleIdx="1" presStyleCnt="2" custScaleX="116667" custScaleY="221402">
        <dgm:presLayoutVars>
          <dgm:bulletEnabled val="1"/>
        </dgm:presLayoutVars>
      </dgm:prSet>
      <dgm:spPr/>
    </dgm:pt>
  </dgm:ptLst>
  <dgm:cxnLst>
    <dgm:cxn modelId="{11273514-66D3-4224-8C56-3C394978A1A8}" type="presOf" srcId="{9DBC83BA-EB1A-4B8F-A2B0-BDFB298E20AA}" destId="{DAEEA5B0-9782-45B9-BD64-258A2ABAA4DF}" srcOrd="0" destOrd="0" presId="urn:microsoft.com/office/officeart/2005/8/layout/vList6"/>
    <dgm:cxn modelId="{FCA0D638-FE8F-40A6-A5ED-7EE9BA6D4FF8}" srcId="{46D82DB7-01D2-479B-A476-26E6DB031DAA}" destId="{8E75D9DC-0D55-4931-BAE7-A66D45348B96}" srcOrd="0" destOrd="0" parTransId="{8707C0D9-3B9F-43BB-A21D-FB071A7E38E0}" sibTransId="{8B1B841F-207E-4BB9-9974-CA030D42826B}"/>
    <dgm:cxn modelId="{1EB71B3B-CBF5-49DB-A8B3-E051C214DFB8}" srcId="{9DBC83BA-EB1A-4B8F-A2B0-BDFB298E20AA}" destId="{46FD3B58-9031-411C-BE0E-ADA2A78A48D2}" srcOrd="3" destOrd="0" parTransId="{B8F9866D-5352-4C39-B24F-1D1928363EE6}" sibTransId="{BC49A601-901C-4004-9AC6-255519BE1920}"/>
    <dgm:cxn modelId="{CD1D873C-3D4D-4662-8905-0D80263AF16B}" type="presOf" srcId="{8F1F40DF-BDBD-4EA2-9C44-7DC42B11484C}" destId="{1D848DDC-13D7-40E4-B146-1039AE77D3F8}" srcOrd="0" destOrd="0" presId="urn:microsoft.com/office/officeart/2005/8/layout/vList6"/>
    <dgm:cxn modelId="{D60DFB68-D828-41A1-8E35-27748FD46D1E}" type="presOf" srcId="{92A74E4F-4D71-4FA7-9E10-C2AF9C8772F2}" destId="{18254490-205B-4CCF-939B-2D7C8488C1E1}" srcOrd="0" destOrd="1" presId="urn:microsoft.com/office/officeart/2005/8/layout/vList6"/>
    <dgm:cxn modelId="{4200F66E-8FA4-405F-A4D7-4B3F58329407}" type="presOf" srcId="{807D62B7-40BB-4295-B889-562B06CC67B4}" destId="{1D848DDC-13D7-40E4-B146-1039AE77D3F8}" srcOrd="0" destOrd="1" presId="urn:microsoft.com/office/officeart/2005/8/layout/vList6"/>
    <dgm:cxn modelId="{57A1726F-0D3A-446D-B742-52893813D633}" type="presOf" srcId="{46D82DB7-01D2-479B-A476-26E6DB031DAA}" destId="{DCDD7BA9-C315-4652-9C58-800CDC9C72C1}" srcOrd="0" destOrd="0" presId="urn:microsoft.com/office/officeart/2005/8/layout/vList6"/>
    <dgm:cxn modelId="{731DF17D-D922-45E0-931C-3371541D4C9A}" type="presOf" srcId="{71EAAB0B-B9FE-4DE1-9FB6-E88142866A2D}" destId="{27EE2D7C-FDD8-4B52-A40E-C128E6D7C3FA}" srcOrd="0" destOrd="0" presId="urn:microsoft.com/office/officeart/2005/8/layout/vList6"/>
    <dgm:cxn modelId="{EDB35699-51C1-458D-8331-FBAEB98F32EF}" srcId="{71EAAB0B-B9FE-4DE1-9FB6-E88142866A2D}" destId="{46D82DB7-01D2-479B-A476-26E6DB031DAA}" srcOrd="0" destOrd="0" parTransId="{3C96E56E-BE07-4715-9972-CE338E14B499}" sibTransId="{C6487D9B-38E7-4AF7-883A-C8B3F6E36ACE}"/>
    <dgm:cxn modelId="{DD30E4A8-6EAF-4C7F-936F-D8BDD96FD7C5}" srcId="{71EAAB0B-B9FE-4DE1-9FB6-E88142866A2D}" destId="{9DBC83BA-EB1A-4B8F-A2B0-BDFB298E20AA}" srcOrd="1" destOrd="0" parTransId="{053C8CBC-AD66-42E9-995D-81DC2B6A538E}" sibTransId="{DB10311E-F667-4F79-AFA2-451C222D5C25}"/>
    <dgm:cxn modelId="{6D8556AE-F6A1-4307-A1E4-0BEB34CB31CF}" srcId="{9DBC83BA-EB1A-4B8F-A2B0-BDFB298E20AA}" destId="{807D62B7-40BB-4295-B889-562B06CC67B4}" srcOrd="1" destOrd="0" parTransId="{1FE7E2CC-9E4F-4C92-90EF-D8C52E00FE74}" sibTransId="{343EA8A6-23E4-4675-80EE-D28AFFE031C5}"/>
    <dgm:cxn modelId="{C8C9BAB2-51F0-421F-B3ED-1A0E35F8C224}" type="presOf" srcId="{8E75D9DC-0D55-4931-BAE7-A66D45348B96}" destId="{18254490-205B-4CCF-939B-2D7C8488C1E1}" srcOrd="0" destOrd="0" presId="urn:microsoft.com/office/officeart/2005/8/layout/vList6"/>
    <dgm:cxn modelId="{2724FDC2-3CD9-4933-A92D-7C4CDD50E1CF}" type="presOf" srcId="{71C71AB5-CFF1-4A4D-9389-926B30C71612}" destId="{18254490-205B-4CCF-939B-2D7C8488C1E1}" srcOrd="0" destOrd="2" presId="urn:microsoft.com/office/officeart/2005/8/layout/vList6"/>
    <dgm:cxn modelId="{FDA540CD-65BE-48CC-949C-198D97516275}" srcId="{9DBC83BA-EB1A-4B8F-A2B0-BDFB298E20AA}" destId="{C8DE9E84-0E0F-49E9-8467-F820C01CA342}" srcOrd="2" destOrd="0" parTransId="{9D2E8AD5-D0CD-4BE1-A721-1B2D40E7913B}" sibTransId="{D0D648C6-8429-424D-AE1E-8B262937FEBE}"/>
    <dgm:cxn modelId="{C4E6C1D0-033A-49EB-9F6D-B8D121FF5543}" srcId="{46D82DB7-01D2-479B-A476-26E6DB031DAA}" destId="{71C71AB5-CFF1-4A4D-9389-926B30C71612}" srcOrd="2" destOrd="0" parTransId="{FF19321E-AAB2-4994-B86A-D924113CC05E}" sibTransId="{E9676E9B-827B-4C79-97B1-7AFCB7E2EFBA}"/>
    <dgm:cxn modelId="{C736EEE0-E865-4FCC-BB3B-AD461324FA57}" type="presOf" srcId="{C8DE9E84-0E0F-49E9-8467-F820C01CA342}" destId="{1D848DDC-13D7-40E4-B146-1039AE77D3F8}" srcOrd="0" destOrd="2" presId="urn:microsoft.com/office/officeart/2005/8/layout/vList6"/>
    <dgm:cxn modelId="{DF26CEE9-CE83-4E26-B142-6BF2B6F8BE3A}" srcId="{46D82DB7-01D2-479B-A476-26E6DB031DAA}" destId="{92A74E4F-4D71-4FA7-9E10-C2AF9C8772F2}" srcOrd="1" destOrd="0" parTransId="{7446F786-999B-499F-8AEF-4D80D19EACD6}" sibTransId="{952187EE-1B6C-4B30-ADB9-011DDAEE43DE}"/>
    <dgm:cxn modelId="{E08B47F7-2EEE-409F-A199-4FD70AAC3076}" type="presOf" srcId="{46FD3B58-9031-411C-BE0E-ADA2A78A48D2}" destId="{1D848DDC-13D7-40E4-B146-1039AE77D3F8}" srcOrd="0" destOrd="3" presId="urn:microsoft.com/office/officeart/2005/8/layout/vList6"/>
    <dgm:cxn modelId="{20B875FF-4560-4A08-A764-DA3C45CCC6C7}" srcId="{9DBC83BA-EB1A-4B8F-A2B0-BDFB298E20AA}" destId="{8F1F40DF-BDBD-4EA2-9C44-7DC42B11484C}" srcOrd="0" destOrd="0" parTransId="{A679105A-9550-4469-9621-0CCE02CEE214}" sibTransId="{814D21A4-7F3D-4CCA-95BF-A9AE456842E0}"/>
    <dgm:cxn modelId="{ED39965A-4E76-4B8E-B1D1-40345EBE1679}" type="presParOf" srcId="{27EE2D7C-FDD8-4B52-A40E-C128E6D7C3FA}" destId="{8989E40C-CE60-4B0D-8A41-C05CE33004CD}" srcOrd="0" destOrd="0" presId="urn:microsoft.com/office/officeart/2005/8/layout/vList6"/>
    <dgm:cxn modelId="{2828676C-3C6C-4DDB-B51C-C3860411AF9E}" type="presParOf" srcId="{8989E40C-CE60-4B0D-8A41-C05CE33004CD}" destId="{DCDD7BA9-C315-4652-9C58-800CDC9C72C1}" srcOrd="0" destOrd="0" presId="urn:microsoft.com/office/officeart/2005/8/layout/vList6"/>
    <dgm:cxn modelId="{E75969C0-36D4-4392-A7B4-CCB7FE983ED1}" type="presParOf" srcId="{8989E40C-CE60-4B0D-8A41-C05CE33004CD}" destId="{18254490-205B-4CCF-939B-2D7C8488C1E1}" srcOrd="1" destOrd="0" presId="urn:microsoft.com/office/officeart/2005/8/layout/vList6"/>
    <dgm:cxn modelId="{D5E3C4E8-FB60-4A36-B240-772FBB97B1F1}" type="presParOf" srcId="{27EE2D7C-FDD8-4B52-A40E-C128E6D7C3FA}" destId="{E193A13D-A799-4321-BA78-650443A3AFF3}" srcOrd="1" destOrd="0" presId="urn:microsoft.com/office/officeart/2005/8/layout/vList6"/>
    <dgm:cxn modelId="{3E09DB9C-F7A6-4F77-B6CE-C3D8FBFC3272}" type="presParOf" srcId="{27EE2D7C-FDD8-4B52-A40E-C128E6D7C3FA}" destId="{B66E742E-9C4F-45D6-8181-3CF525A5C8F7}" srcOrd="2" destOrd="0" presId="urn:microsoft.com/office/officeart/2005/8/layout/vList6"/>
    <dgm:cxn modelId="{C524B6E7-7F63-40D9-81A3-D061DD599CBC}" type="presParOf" srcId="{B66E742E-9C4F-45D6-8181-3CF525A5C8F7}" destId="{DAEEA5B0-9782-45B9-BD64-258A2ABAA4DF}" srcOrd="0" destOrd="0" presId="urn:microsoft.com/office/officeart/2005/8/layout/vList6"/>
    <dgm:cxn modelId="{489FF5BB-9309-42A5-8696-C566D896B9C1}" type="presParOf" srcId="{B66E742E-9C4F-45D6-8181-3CF525A5C8F7}" destId="{1D848DDC-13D7-40E4-B146-1039AE77D3F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C9F769-3C57-42AE-8C67-C87735F58CAD}">
      <dsp:nvSpPr>
        <dsp:cNvPr id="0" name=""/>
        <dsp:cNvSpPr/>
      </dsp:nvSpPr>
      <dsp:spPr>
        <a:xfrm>
          <a:off x="3435893" y="1265064"/>
          <a:ext cx="3687297" cy="31515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>
              <a:solidFill>
                <a:srgbClr val="C00000"/>
              </a:solidFill>
            </a:rPr>
            <a:t>Glial cells (Neuroglia) :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>
              <a:solidFill>
                <a:prstClr val="black"/>
              </a:solidFill>
            </a:rPr>
            <a:t>They are highly branched cells which occupy the spaces between the neurones and they are four </a:t>
          </a:r>
          <a:endParaRPr lang="en-US" sz="2100" kern="1200" dirty="0"/>
        </a:p>
      </dsp:txBody>
      <dsp:txXfrm>
        <a:off x="3975885" y="1726600"/>
        <a:ext cx="2607313" cy="2228491"/>
      </dsp:txXfrm>
    </dsp:sp>
    <dsp:sp modelId="{172276D8-703B-46D5-905C-A1B4205F5225}">
      <dsp:nvSpPr>
        <dsp:cNvPr id="0" name=""/>
        <dsp:cNvSpPr/>
      </dsp:nvSpPr>
      <dsp:spPr>
        <a:xfrm>
          <a:off x="3279692" y="2495"/>
          <a:ext cx="3993677" cy="1723921"/>
        </a:xfrm>
        <a:prstGeom prst="ellipse">
          <a:avLst/>
        </a:prstGeom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prstClr val="black"/>
              </a:solidFill>
            </a:rPr>
            <a:t>Astrocytes</a:t>
          </a:r>
          <a:r>
            <a:rPr lang="en-GB" sz="1600" b="1" kern="1200" dirty="0">
              <a:solidFill>
                <a:prstClr val="black"/>
              </a:solidFill>
            </a:rPr>
            <a:t> </a:t>
          </a:r>
        </a:p>
      </dsp:txBody>
      <dsp:txXfrm>
        <a:off x="3864552" y="254957"/>
        <a:ext cx="2823957" cy="1218997"/>
      </dsp:txXfrm>
    </dsp:sp>
    <dsp:sp modelId="{B6F09E6F-64A4-4007-97FB-58414489492E}">
      <dsp:nvSpPr>
        <dsp:cNvPr id="0" name=""/>
        <dsp:cNvSpPr/>
      </dsp:nvSpPr>
      <dsp:spPr>
        <a:xfrm>
          <a:off x="6892174" y="1455652"/>
          <a:ext cx="3649148" cy="2462537"/>
        </a:xfrm>
        <a:prstGeom prst="ellipse">
          <a:avLst/>
        </a:prstGeom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prstClr val="black"/>
              </a:solidFill>
            </a:rPr>
            <a:t>Oligodendrocyte</a:t>
          </a:r>
          <a:r>
            <a:rPr lang="en-GB" sz="1600" b="1" kern="1200" dirty="0">
              <a:solidFill>
                <a:prstClr val="black"/>
              </a:solidFill>
            </a:rPr>
            <a:t>s</a:t>
          </a:r>
          <a:endParaRPr lang="en-US" sz="1600" kern="1200" dirty="0"/>
        </a:p>
      </dsp:txBody>
      <dsp:txXfrm>
        <a:off x="7426579" y="1816282"/>
        <a:ext cx="2580338" cy="1741277"/>
      </dsp:txXfrm>
    </dsp:sp>
    <dsp:sp modelId="{9B567549-3DB7-4400-A3BC-FB220A8D21C3}">
      <dsp:nvSpPr>
        <dsp:cNvPr id="0" name=""/>
        <dsp:cNvSpPr/>
      </dsp:nvSpPr>
      <dsp:spPr>
        <a:xfrm>
          <a:off x="3379949" y="4031278"/>
          <a:ext cx="3779733" cy="1723921"/>
        </a:xfrm>
        <a:prstGeom prst="ellipse">
          <a:avLst/>
        </a:prstGeom>
        <a:blipFill rotWithShape="0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57000" r="-5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prstClr val="black"/>
              </a:solidFill>
            </a:rPr>
            <a:t>Microglia</a:t>
          </a:r>
          <a:endParaRPr lang="en-US" sz="2000" kern="1200" dirty="0"/>
        </a:p>
      </dsp:txBody>
      <dsp:txXfrm>
        <a:off x="3933478" y="4283740"/>
        <a:ext cx="2672675" cy="1218997"/>
      </dsp:txXfrm>
    </dsp:sp>
    <dsp:sp modelId="{D415EACE-C6DB-4F1F-8829-028F9D76DE53}">
      <dsp:nvSpPr>
        <dsp:cNvPr id="0" name=""/>
        <dsp:cNvSpPr/>
      </dsp:nvSpPr>
      <dsp:spPr>
        <a:xfrm>
          <a:off x="270992" y="1737864"/>
          <a:ext cx="3346424" cy="2348907"/>
        </a:xfrm>
        <a:prstGeom prst="ellipse">
          <a:avLst/>
        </a:prstGeom>
        <a:blipFill rotWithShape="0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prstClr val="black"/>
              </a:solidFill>
            </a:rPr>
            <a:t>Ependymal cells</a:t>
          </a:r>
          <a:r>
            <a:rPr lang="en-US" sz="2000" b="1" kern="1200" dirty="0">
              <a:solidFill>
                <a:prstClr val="black"/>
              </a:solidFill>
            </a:rPr>
            <a:t> </a:t>
          </a:r>
          <a:endParaRPr lang="en-US" sz="2000" kern="1200" dirty="0"/>
        </a:p>
      </dsp:txBody>
      <dsp:txXfrm>
        <a:off x="761064" y="2081853"/>
        <a:ext cx="2366280" cy="16609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E4DDE-F0CE-45A6-BD04-DA8A5B1468BE}">
      <dsp:nvSpPr>
        <dsp:cNvPr id="0" name=""/>
        <dsp:cNvSpPr/>
      </dsp:nvSpPr>
      <dsp:spPr>
        <a:xfrm rot="16200000">
          <a:off x="-486510" y="2732812"/>
          <a:ext cx="4226560" cy="146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9421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-486510" y="2732812"/>
        <a:ext cx="4226560" cy="146745"/>
      </dsp:txXfrm>
    </dsp:sp>
    <dsp:sp modelId="{844B86A2-682C-479D-890D-735549642201}">
      <dsp:nvSpPr>
        <dsp:cNvPr id="0" name=""/>
        <dsp:cNvSpPr/>
      </dsp:nvSpPr>
      <dsp:spPr>
        <a:xfrm>
          <a:off x="695778" y="692905"/>
          <a:ext cx="2739673" cy="42265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9421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rgbClr val="FF0000"/>
              </a:solidFill>
            </a:rPr>
            <a:t>Astrocytes :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star-shaped cells, their processes are often in contact with a blood vessels 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>
              <a:solidFill>
                <a:srgbClr val="FF0000"/>
              </a:solidFill>
            </a:rPr>
            <a:t>Play  role in :</a:t>
          </a:r>
          <a:endParaRPr lang="en-US" sz="1800" b="1" kern="1200" dirty="0">
            <a:solidFill>
              <a:srgbClr val="FF0000"/>
            </a:solidFill>
          </a:endParaRP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Maintain blood-brain barrier .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/>
            <a:t>Provide structural support .</a:t>
          </a:r>
          <a:endParaRPr lang="en-US" sz="1800" b="1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Regulate ion, nutrient, and dissolved gas  concentration .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/>
            <a:t>Absorb and recycle neurotransmitters .</a:t>
          </a:r>
          <a:endParaRPr lang="en-US" sz="1800" b="1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/>
            <a:t>Form scar tissue after injury .</a:t>
          </a:r>
          <a:endParaRPr lang="en-U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/>
        </a:p>
      </dsp:txBody>
      <dsp:txXfrm>
        <a:off x="695778" y="692905"/>
        <a:ext cx="2739673" cy="4226560"/>
      </dsp:txXfrm>
    </dsp:sp>
    <dsp:sp modelId="{C84FC7E4-2963-480C-801E-4CB5FEF92A05}">
      <dsp:nvSpPr>
        <dsp:cNvPr id="0" name=""/>
        <dsp:cNvSpPr/>
      </dsp:nvSpPr>
      <dsp:spPr>
        <a:xfrm>
          <a:off x="1553396" y="499201"/>
          <a:ext cx="293490" cy="293490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DCCAE2-A1DE-400B-8DFE-0E08FBF460D8}">
      <dsp:nvSpPr>
        <dsp:cNvPr id="0" name=""/>
        <dsp:cNvSpPr/>
      </dsp:nvSpPr>
      <dsp:spPr>
        <a:xfrm rot="16200000">
          <a:off x="2446682" y="2732812"/>
          <a:ext cx="4226560" cy="146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9421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2446682" y="2732812"/>
        <a:ext cx="4226560" cy="146745"/>
      </dsp:txXfrm>
    </dsp:sp>
    <dsp:sp modelId="{2B64DC8F-79D7-4EB4-AAEC-6E486CDF8F07}">
      <dsp:nvSpPr>
        <dsp:cNvPr id="0" name=""/>
        <dsp:cNvSpPr/>
      </dsp:nvSpPr>
      <dsp:spPr>
        <a:xfrm>
          <a:off x="3628971" y="692905"/>
          <a:ext cx="2739673" cy="42265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9421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rgbClr val="FF0000"/>
              </a:solidFill>
            </a:rPr>
            <a:t>Oligodendrocytes</a:t>
          </a:r>
          <a:r>
            <a:rPr lang="en-US" sz="1800" b="1" kern="1200" dirty="0"/>
            <a:t> smaller than the astrocytes , with fewer and shorter processes 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found in both grey and white matter of CNS 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>
              <a:solidFill>
                <a:srgbClr val="FF0000"/>
              </a:solidFill>
            </a:rPr>
            <a:t>Play  role in :</a:t>
          </a:r>
          <a:endParaRPr lang="en-US" sz="1800" b="1" kern="1200" dirty="0">
            <a:solidFill>
              <a:srgbClr val="FF000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/>
            <a:t>A- Myeline   sheath production  of the CNS  axons .</a:t>
          </a:r>
          <a:endParaRPr lang="en-U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/>
            <a:t>B-Provide structural framework .</a:t>
          </a:r>
          <a:endParaRPr lang="en-US" sz="1800" b="1" kern="1200" dirty="0"/>
        </a:p>
      </dsp:txBody>
      <dsp:txXfrm>
        <a:off x="3628971" y="692905"/>
        <a:ext cx="2739673" cy="4226560"/>
      </dsp:txXfrm>
    </dsp:sp>
    <dsp:sp modelId="{B0AAF7B5-4FFC-4786-A9E1-3610A95A7E76}">
      <dsp:nvSpPr>
        <dsp:cNvPr id="0" name=""/>
        <dsp:cNvSpPr/>
      </dsp:nvSpPr>
      <dsp:spPr>
        <a:xfrm>
          <a:off x="4486590" y="499201"/>
          <a:ext cx="293490" cy="293490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50B714-8750-4912-847D-7D692EB1ADA9}">
      <dsp:nvSpPr>
        <dsp:cNvPr id="0" name=""/>
        <dsp:cNvSpPr/>
      </dsp:nvSpPr>
      <dsp:spPr>
        <a:xfrm rot="16200000">
          <a:off x="5379876" y="2732812"/>
          <a:ext cx="4226560" cy="146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9421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5379876" y="2732812"/>
        <a:ext cx="4226560" cy="146745"/>
      </dsp:txXfrm>
    </dsp:sp>
    <dsp:sp modelId="{D013FFB9-1B59-4090-B2F2-01E5E28907D2}">
      <dsp:nvSpPr>
        <dsp:cNvPr id="0" name=""/>
        <dsp:cNvSpPr/>
      </dsp:nvSpPr>
      <dsp:spPr>
        <a:xfrm>
          <a:off x="6562165" y="692905"/>
          <a:ext cx="2739673" cy="42265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9421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 dirty="0">
              <a:solidFill>
                <a:srgbClr val="FF0000"/>
              </a:solidFill>
            </a:rPr>
            <a:t>Microglia :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These are small cells, with elongated bodies, elongated nuclei and few processes. They are found in both </a:t>
          </a:r>
          <a:endParaRPr lang="ar-SA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the grey and white matter of the CNS</a:t>
          </a:r>
          <a:r>
            <a:rPr lang="en-GB" sz="1800" b="1" i="1" kern="1200" dirty="0"/>
            <a:t> 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 dirty="0">
              <a:solidFill>
                <a:srgbClr val="FF0000"/>
              </a:solidFill>
            </a:rPr>
            <a:t>Play  role in :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 dirty="0"/>
            <a:t>Immune defence remove cell debris , </a:t>
          </a:r>
          <a:r>
            <a:rPr lang="en-GB" sz="1800" b="1" kern="1200" dirty="0" err="1"/>
            <a:t>wast</a:t>
          </a:r>
          <a:r>
            <a:rPr lang="en-GB" sz="1800" b="1" kern="1200" dirty="0"/>
            <a:t> and pathogens by phagocytosis .</a:t>
          </a:r>
          <a:endParaRPr lang="en-GB" sz="1800" b="1" kern="1200" dirty="0">
            <a:solidFill>
              <a:srgbClr val="FF000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/>
        </a:p>
      </dsp:txBody>
      <dsp:txXfrm>
        <a:off x="6562165" y="692905"/>
        <a:ext cx="2739673" cy="4226560"/>
      </dsp:txXfrm>
    </dsp:sp>
    <dsp:sp modelId="{FF0EFDD9-751F-4E4C-B356-7A39DD8471AA}">
      <dsp:nvSpPr>
        <dsp:cNvPr id="0" name=""/>
        <dsp:cNvSpPr/>
      </dsp:nvSpPr>
      <dsp:spPr>
        <a:xfrm>
          <a:off x="7419783" y="499201"/>
          <a:ext cx="293490" cy="293490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6D734B-2903-4C12-AB5D-49369B4DA920}">
      <dsp:nvSpPr>
        <dsp:cNvPr id="0" name=""/>
        <dsp:cNvSpPr/>
      </dsp:nvSpPr>
      <dsp:spPr>
        <a:xfrm rot="16200000">
          <a:off x="8313069" y="2732812"/>
          <a:ext cx="4226560" cy="146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9421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8313069" y="2732812"/>
        <a:ext cx="4226560" cy="146745"/>
      </dsp:txXfrm>
    </dsp:sp>
    <dsp:sp modelId="{878A4BB3-3B05-4B43-A5D1-C4A0D85EDDD9}">
      <dsp:nvSpPr>
        <dsp:cNvPr id="0" name=""/>
        <dsp:cNvSpPr/>
      </dsp:nvSpPr>
      <dsp:spPr>
        <a:xfrm>
          <a:off x="9495358" y="692905"/>
          <a:ext cx="2739673" cy="42265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9421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rgbClr val="FF0000"/>
              </a:solidFill>
            </a:rPr>
            <a:t>Ependymal cells :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Composed of neuroglia that lining the internal cavities (ventricle) of brain and the central canal of the spinal cord 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bathed in cerebrospinal fluid (CSF).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rgbClr val="FF0000"/>
              </a:solidFill>
            </a:rPr>
            <a:t>Play  role in :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A-Lining  ventricles of brain &amp;  </a:t>
          </a:r>
          <a:r>
            <a:rPr lang="en-US" sz="1800" b="1" kern="1200" dirty="0" err="1"/>
            <a:t>cenral</a:t>
          </a:r>
          <a:r>
            <a:rPr lang="en-US" sz="1800" b="1" kern="1200" dirty="0"/>
            <a:t>  canal of the spinal cord . </a:t>
          </a:r>
          <a:endParaRPr lang="en-US" sz="1800" b="1" kern="1200" dirty="0">
            <a:solidFill>
              <a:srgbClr val="FF000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B-Assist in producing , circulating and monitoring of CSF 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b="1" kern="1200" dirty="0"/>
        </a:p>
      </dsp:txBody>
      <dsp:txXfrm>
        <a:off x="9495358" y="692905"/>
        <a:ext cx="2739673" cy="4226560"/>
      </dsp:txXfrm>
    </dsp:sp>
    <dsp:sp modelId="{2C97B966-FB8F-48F0-86CF-623ACDF1842A}">
      <dsp:nvSpPr>
        <dsp:cNvPr id="0" name=""/>
        <dsp:cNvSpPr/>
      </dsp:nvSpPr>
      <dsp:spPr>
        <a:xfrm>
          <a:off x="10352977" y="499201"/>
          <a:ext cx="293490" cy="293490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254490-205B-4CCF-939B-2D7C8488C1E1}">
      <dsp:nvSpPr>
        <dsp:cNvPr id="0" name=""/>
        <dsp:cNvSpPr/>
      </dsp:nvSpPr>
      <dsp:spPr>
        <a:xfrm>
          <a:off x="3110364" y="0"/>
          <a:ext cx="8233262" cy="200722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1" kern="1200" dirty="0">
              <a:solidFill>
                <a:srgbClr val="FF0000"/>
              </a:solidFill>
            </a:rPr>
            <a:t>Area  postrema   </a:t>
          </a:r>
          <a:r>
            <a:rPr lang="en-US" sz="1400" b="1" kern="1200" dirty="0"/>
            <a:t>medulla oblongata Function</a:t>
          </a:r>
          <a:r>
            <a:rPr lang="en-US" sz="1400" b="1" kern="1200" dirty="0">
              <a:hlinkClick xmlns:r="http://schemas.openxmlformats.org/officeDocument/2006/relationships" r:id="rId1" tooltip="Chemoreceptor"/>
            </a:rPr>
            <a:t> </a:t>
          </a:r>
          <a:r>
            <a:rPr lang="en-US" sz="1400" b="1" kern="1200" dirty="0"/>
            <a:t>chemoreceptor  trigger zone for vomiting </a:t>
          </a:r>
          <a:endParaRPr lang="en-US" sz="1400" kern="1200" dirty="0"/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rgbClr val="FF0000"/>
              </a:solidFill>
            </a:rPr>
            <a:t>Vascular organ of the lamina  terminalis  VOLT) </a:t>
          </a:r>
          <a:r>
            <a:rPr lang="en-US" sz="1400" b="1" kern="1200" dirty="0"/>
            <a:t>situated in the anterior wall of the third ventricle Function responsible for the homeostatic conservation of  osmolarity. 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 err="1">
              <a:solidFill>
                <a:srgbClr val="FF0000"/>
              </a:solidFill>
            </a:rPr>
            <a:t>subfornical</a:t>
          </a:r>
          <a:r>
            <a:rPr lang="en-US" sz="1400" b="1" kern="1200" dirty="0">
              <a:solidFill>
                <a:srgbClr val="FF0000"/>
              </a:solidFill>
            </a:rPr>
            <a:t>  organ (SFO) </a:t>
          </a:r>
          <a:r>
            <a:rPr lang="en-US" sz="1400" b="1" kern="1200" dirty="0"/>
            <a:t>fornix osmoregulation  cardiovascular regulation and energy homeostasis</a:t>
          </a:r>
        </a:p>
      </dsp:txBody>
      <dsp:txXfrm>
        <a:off x="3110364" y="250904"/>
        <a:ext cx="7480552" cy="1505421"/>
      </dsp:txXfrm>
    </dsp:sp>
    <dsp:sp modelId="{DCDD7BA9-C315-4652-9C58-800CDC9C72C1}">
      <dsp:nvSpPr>
        <dsp:cNvPr id="0" name=""/>
        <dsp:cNvSpPr/>
      </dsp:nvSpPr>
      <dsp:spPr>
        <a:xfrm>
          <a:off x="498499" y="242231"/>
          <a:ext cx="2554515" cy="15254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>
              <a:solidFill>
                <a:srgbClr val="FF0000"/>
              </a:solidFill>
            </a:rPr>
            <a:t>Sensory organs </a:t>
          </a:r>
          <a:endParaRPr lang="en-US" sz="3900" kern="1200" dirty="0"/>
        </a:p>
      </dsp:txBody>
      <dsp:txXfrm>
        <a:off x="572964" y="316696"/>
        <a:ext cx="2405585" cy="1376495"/>
      </dsp:txXfrm>
    </dsp:sp>
    <dsp:sp modelId="{1D848DDC-13D7-40E4-B146-1039AE77D3F8}">
      <dsp:nvSpPr>
        <dsp:cNvPr id="0" name=""/>
        <dsp:cNvSpPr/>
      </dsp:nvSpPr>
      <dsp:spPr>
        <a:xfrm>
          <a:off x="3053014" y="2099217"/>
          <a:ext cx="8233262" cy="200722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Wingdings" pitchFamily="2" charset="2"/>
            <a:buChar char="q"/>
          </a:pPr>
          <a:r>
            <a:rPr kumimoji="0" lang="en-US" sz="14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rPr>
            <a:t>Subcommissural</a:t>
          </a:r>
          <a:r>
            <a: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rPr>
            <a:t> organ </a:t>
          </a:r>
          <a:r>
            <a: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rPr>
            <a:t>function secretion of the glycoprotein is thought to contribute to the maintenance of the patency of the  sylvian  aqueduct</a:t>
          </a: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rPr>
            <a:t>. 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rPr>
            <a:t>Pituitary gland</a:t>
          </a:r>
          <a:endParaRPr kumimoji="0" lang="en-US" sz="1400" b="1" i="0" u="none" strike="noStrike" kern="1200" cap="none" spc="0" normalizeH="0" baseline="0" noProof="0" dirty="0">
            <a:ln>
              <a:noFill/>
            </a:ln>
            <a:solidFill>
              <a:srgbClr val="FF0000"/>
            </a:solidFill>
            <a:effectLst/>
            <a:uLnTx/>
            <a:uFillTx/>
            <a:latin typeface="Calibri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rPr>
            <a:t>Median eminence (ME) </a:t>
          </a:r>
          <a:r>
            <a: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rPr>
            <a:t>hypothalamus and third ventricle.  function transport of  </a:t>
          </a:r>
          <a:r>
            <a:rPr kumimoji="0" lang="en-US" sz="14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rPr>
            <a:t>neurohormons</a:t>
          </a:r>
          <a:r>
            <a: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rPr>
            <a:t>  between the CSF and the peripheral blood supply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rPr>
            <a:t>Pineal gland </a:t>
          </a: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rPr>
            <a:t> </a:t>
          </a:r>
          <a:r>
            <a: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rPr>
            <a:t>diencephalon and  third ventricle function its secretion of the hormone melatonin</a:t>
          </a: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rPr>
            <a:t> . </a:t>
          </a:r>
          <a:endParaRPr kumimoji="0" lang="en-US" sz="1400" b="1" i="0" u="none" strike="noStrike" kern="1200" cap="none" spc="0" normalizeH="0" baseline="0" noProof="0" dirty="0">
            <a:ln>
              <a:noFill/>
            </a:ln>
            <a:solidFill>
              <a:prstClr val="black"/>
            </a:solidFill>
            <a:effectLst/>
            <a:uLnTx/>
            <a:uFillTx/>
            <a:latin typeface="Calibri"/>
            <a:ea typeface="+mn-ea"/>
            <a:cs typeface="+mn-cs"/>
          </a:endParaRPr>
        </a:p>
      </dsp:txBody>
      <dsp:txXfrm>
        <a:off x="3053014" y="2350121"/>
        <a:ext cx="7480552" cy="1505421"/>
      </dsp:txXfrm>
    </dsp:sp>
    <dsp:sp modelId="{DAEEA5B0-9782-45B9-BD64-258A2ABAA4DF}">
      <dsp:nvSpPr>
        <dsp:cNvPr id="0" name=""/>
        <dsp:cNvSpPr/>
      </dsp:nvSpPr>
      <dsp:spPr>
        <a:xfrm>
          <a:off x="498499" y="2340119"/>
          <a:ext cx="2554515" cy="15254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rPr>
            <a:t>Secretory organs</a:t>
          </a:r>
          <a:endParaRPr lang="en-US" sz="3900" kern="1200" dirty="0"/>
        </a:p>
      </dsp:txBody>
      <dsp:txXfrm>
        <a:off x="572964" y="2414584"/>
        <a:ext cx="2405585" cy="13764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985913-2DD9-4E81-9376-D7EA1118090F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2851B-5318-42F4-8182-4BF7BEC5E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26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FF0000"/>
                </a:solidFill>
              </a:rPr>
              <a:t>1-Astrocytes :</a:t>
            </a:r>
          </a:p>
          <a:p>
            <a:r>
              <a:rPr lang="en-US" sz="1600" b="1" dirty="0"/>
              <a:t>Are star-shaped cells, their processes are often in contact with a blood vessels .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Play  role in :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1600" b="1" dirty="0"/>
              <a:t>Maintain blood-brain barrier .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1600" b="1" dirty="0"/>
              <a:t>Provide structural support .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1600" b="1" dirty="0"/>
              <a:t>Regulate ion, nutrient, and dissolved gas  concentration .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1600" b="1" dirty="0"/>
              <a:t>Absorb and recycle neurotransmitters .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1600" b="1" dirty="0"/>
              <a:t>Form scar tissue after injury .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2-Oligodendrocytes :</a:t>
            </a:r>
          </a:p>
          <a:p>
            <a:r>
              <a:rPr lang="en-US" sz="1400" b="1" dirty="0"/>
              <a:t>Are smaller than the astrocytes , with fewer and shorter processes </a:t>
            </a:r>
          </a:p>
          <a:p>
            <a:r>
              <a:rPr lang="en-US" sz="1400" b="1" dirty="0"/>
              <a:t>They are found in both grey and white matter of CNS .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Play  role in :</a:t>
            </a:r>
          </a:p>
          <a:p>
            <a:r>
              <a:rPr lang="en-US" sz="1400" b="1" dirty="0"/>
              <a:t>A- Myeline   sheath production  of the CNS  axons .</a:t>
            </a:r>
          </a:p>
          <a:p>
            <a:r>
              <a:rPr lang="en-US" sz="1400" b="1" dirty="0"/>
              <a:t>B-Provide structural framework .</a:t>
            </a:r>
          </a:p>
          <a:p>
            <a:r>
              <a:rPr lang="en-GB" sz="1400" b="1" i="1" dirty="0">
                <a:solidFill>
                  <a:srgbClr val="FF0000"/>
                </a:solidFill>
              </a:rPr>
              <a:t>3-</a:t>
            </a:r>
            <a:r>
              <a:rPr lang="en-GB" sz="1400" b="1" i="1" dirty="0"/>
              <a:t> </a:t>
            </a:r>
            <a:r>
              <a:rPr lang="en-GB" sz="1400" b="1" dirty="0">
                <a:solidFill>
                  <a:srgbClr val="FF0000"/>
                </a:solidFill>
              </a:rPr>
              <a:t>Microglia :</a:t>
            </a:r>
          </a:p>
          <a:p>
            <a:r>
              <a:rPr lang="en-US" sz="1200" b="1" dirty="0"/>
              <a:t>These are small cells, with elongated bodies, elongated nuclei and few processes. They are found in both </a:t>
            </a:r>
            <a:endParaRPr lang="ar-SA" sz="1200" b="1" dirty="0"/>
          </a:p>
          <a:p>
            <a:r>
              <a:rPr lang="en-US" sz="1200" b="1" dirty="0"/>
              <a:t>the grey and white matter of the CNS</a:t>
            </a:r>
            <a:r>
              <a:rPr lang="en-GB" sz="1200" b="1" i="1" dirty="0"/>
              <a:t> .</a:t>
            </a:r>
          </a:p>
          <a:p>
            <a:r>
              <a:rPr lang="en-GB" sz="1200" b="1" dirty="0">
                <a:solidFill>
                  <a:srgbClr val="FF0000"/>
                </a:solidFill>
              </a:rPr>
              <a:t>Play  role in :</a:t>
            </a:r>
          </a:p>
          <a:p>
            <a:r>
              <a:rPr lang="en-GB" sz="1200" b="1" dirty="0"/>
              <a:t>A-Immune defence remove cell debris , </a:t>
            </a:r>
            <a:r>
              <a:rPr lang="en-GB" sz="1200" b="1" dirty="0" err="1"/>
              <a:t>wast</a:t>
            </a:r>
            <a:r>
              <a:rPr lang="en-GB" sz="1200" b="1" dirty="0"/>
              <a:t> and pathogens by phagocytosis .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4-Ependymal cells :</a:t>
            </a:r>
          </a:p>
          <a:p>
            <a:r>
              <a:rPr lang="en-US" sz="1200" b="1" dirty="0"/>
              <a:t>The  ependyma   is composed of neuroglia that lining the internal cavities (ventricle) of brain and the central canal of the spinal cord .</a:t>
            </a:r>
          </a:p>
          <a:p>
            <a:r>
              <a:rPr lang="en-US" sz="1200" b="1" dirty="0"/>
              <a:t>They are  cuboidal ciliated epithelium .</a:t>
            </a:r>
          </a:p>
          <a:p>
            <a:r>
              <a:rPr lang="en-US" sz="1200" b="1" dirty="0"/>
              <a:t>The ependymal cells are bathed in cerebrospinal fluid (CSF). 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Play  role in :</a:t>
            </a:r>
          </a:p>
          <a:p>
            <a:r>
              <a:rPr lang="en-US" sz="1200" b="1" dirty="0"/>
              <a:t>A-Lining  ventricles of brain &amp;  </a:t>
            </a:r>
            <a:r>
              <a:rPr lang="en-US" sz="1200" b="1" dirty="0" err="1"/>
              <a:t>cenral</a:t>
            </a:r>
            <a:r>
              <a:rPr lang="en-US" sz="1200" b="1" dirty="0"/>
              <a:t>  canal of the spinal cord . </a:t>
            </a:r>
          </a:p>
          <a:p>
            <a:r>
              <a:rPr lang="en-US" sz="1200" b="1" dirty="0"/>
              <a:t>B-Assist in producing , circulating and monitoring of CSF .</a:t>
            </a:r>
          </a:p>
          <a:p>
            <a:endParaRPr lang="en-GB" sz="12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2851B-5318-42F4-8182-4BF7BEC5E0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30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FF0000"/>
                </a:solidFill>
              </a:rPr>
              <a:t>1-Astrocytes :</a:t>
            </a:r>
          </a:p>
          <a:p>
            <a:r>
              <a:rPr lang="en-US" sz="1600" b="1" dirty="0"/>
              <a:t>Are star-shaped cells, their processes are often in contact with a blood vessels .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Play  role in :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1600" b="1" dirty="0"/>
              <a:t>Maintain blood-brain barrier .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1600" b="1" dirty="0"/>
              <a:t>Provide structural support .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1600" b="1" dirty="0"/>
              <a:t>Regulate ion, nutrient, and dissolved gas  concentration .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1600" b="1" dirty="0"/>
              <a:t>Absorb and recycle neurotransmitters .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1600" b="1" dirty="0"/>
              <a:t>Form scar tissue after injury .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2-Oligodendrocytes :</a:t>
            </a:r>
          </a:p>
          <a:p>
            <a:r>
              <a:rPr lang="en-US" sz="1400" b="1" dirty="0"/>
              <a:t>Are smaller than the astrocytes , with fewer and shorter processes </a:t>
            </a:r>
          </a:p>
          <a:p>
            <a:r>
              <a:rPr lang="en-US" sz="1400" b="1" dirty="0"/>
              <a:t>They are found in both grey and white matter of CNS .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Play  role in :</a:t>
            </a:r>
          </a:p>
          <a:p>
            <a:r>
              <a:rPr lang="en-US" sz="1400" b="1" dirty="0"/>
              <a:t>A- Myeline   sheath production  of the CNS  axons .</a:t>
            </a:r>
          </a:p>
          <a:p>
            <a:r>
              <a:rPr lang="en-US" sz="1400" b="1" dirty="0"/>
              <a:t>B-Provide structural framework .</a:t>
            </a:r>
          </a:p>
          <a:p>
            <a:r>
              <a:rPr lang="en-GB" sz="1400" b="1" i="1" dirty="0">
                <a:solidFill>
                  <a:srgbClr val="FF0000"/>
                </a:solidFill>
              </a:rPr>
              <a:t>3-</a:t>
            </a:r>
            <a:r>
              <a:rPr lang="en-GB" sz="1400" b="1" i="1" dirty="0"/>
              <a:t> </a:t>
            </a:r>
            <a:r>
              <a:rPr lang="en-GB" sz="1400" b="1" dirty="0">
                <a:solidFill>
                  <a:srgbClr val="FF0000"/>
                </a:solidFill>
              </a:rPr>
              <a:t>Microglia :</a:t>
            </a:r>
          </a:p>
          <a:p>
            <a:r>
              <a:rPr lang="en-US" sz="1200" b="1" dirty="0"/>
              <a:t>These are small cells, with elongated bodies, elongated nuclei and few processes. They are found in both </a:t>
            </a:r>
            <a:endParaRPr lang="ar-SA" sz="1200" b="1" dirty="0"/>
          </a:p>
          <a:p>
            <a:r>
              <a:rPr lang="en-US" sz="1200" b="1" dirty="0"/>
              <a:t>the grey and white matter of the CNS</a:t>
            </a:r>
            <a:r>
              <a:rPr lang="en-GB" sz="1200" b="1" i="1" dirty="0"/>
              <a:t> .</a:t>
            </a:r>
          </a:p>
          <a:p>
            <a:r>
              <a:rPr lang="en-GB" sz="1200" b="1" dirty="0">
                <a:solidFill>
                  <a:srgbClr val="FF0000"/>
                </a:solidFill>
              </a:rPr>
              <a:t>Play  role in :</a:t>
            </a:r>
          </a:p>
          <a:p>
            <a:r>
              <a:rPr lang="en-GB" sz="1200" b="1" dirty="0"/>
              <a:t>A-Immune defence remove cell debris , </a:t>
            </a:r>
            <a:r>
              <a:rPr lang="en-GB" sz="1200" b="1" dirty="0" err="1"/>
              <a:t>wast</a:t>
            </a:r>
            <a:r>
              <a:rPr lang="en-GB" sz="1200" b="1" dirty="0"/>
              <a:t> and pathogens by phagocytosis .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4-Ependymal cells :</a:t>
            </a:r>
          </a:p>
          <a:p>
            <a:r>
              <a:rPr lang="en-US" sz="1200" b="1" dirty="0"/>
              <a:t>The  ependyma   is composed of neuroglia that lining the internal cavities (ventricle) of brain and the central canal of the spinal cord .</a:t>
            </a:r>
          </a:p>
          <a:p>
            <a:r>
              <a:rPr lang="en-US" sz="1200" b="1" dirty="0"/>
              <a:t>They are  cuboidal ciliated epithelium .</a:t>
            </a:r>
          </a:p>
          <a:p>
            <a:r>
              <a:rPr lang="en-US" sz="1200" b="1" dirty="0"/>
              <a:t>The ependymal cells are bathed in cerebrospinal fluid (CSF). 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Play  role in :</a:t>
            </a:r>
          </a:p>
          <a:p>
            <a:r>
              <a:rPr lang="en-US" sz="1200" b="1" dirty="0"/>
              <a:t>A-Lining  ventricles of brain &amp;  </a:t>
            </a:r>
            <a:r>
              <a:rPr lang="en-US" sz="1200" b="1" dirty="0" err="1"/>
              <a:t>cenral</a:t>
            </a:r>
            <a:r>
              <a:rPr lang="en-US" sz="1200" b="1" dirty="0"/>
              <a:t>  canal of the spinal cord . </a:t>
            </a:r>
          </a:p>
          <a:p>
            <a:r>
              <a:rPr lang="en-US" sz="1200" b="1" dirty="0"/>
              <a:t>B-Assist in producing , circulating and monitoring of CSF .</a:t>
            </a:r>
          </a:p>
          <a:p>
            <a:endParaRPr lang="en-GB" sz="12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2851B-5318-42F4-8182-4BF7BEC5E0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56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72046-60E9-4940-B8E1-32CD6A5412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D668EC-895A-4769-9B2C-0332DB48DA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E0B4EC-5BB1-486C-95E0-E3930B9A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D4931-96BF-4CEC-90E6-C62A4A7D365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38F12-4D25-4A1D-8545-4E76652B3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04663-A7E3-4B07-AAB3-2D8E071E8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907A-C17E-4489-86C6-32E1F2F0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07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C73A1-F047-480E-8475-6E9DA5E8F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24437-E737-4F2F-A918-F6EFD36FF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58B28-DB64-4E6F-A1B5-10D514DC0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D4931-96BF-4CEC-90E6-C62A4A7D365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50157-E260-4FE8-86DE-85F61BCBC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C9A83-E48A-4F40-B7E8-3E93D16C0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907A-C17E-4489-86C6-32E1F2F0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75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4981-D715-4251-9F84-250E11442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59D5FA-05E6-4ED1-A853-DC854AFD3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7FDF1-BC4D-4BDF-9A82-AA0471EE2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D4931-96BF-4CEC-90E6-C62A4A7D365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EF30D-289A-4092-8766-DCF567B14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FC530-82C1-4F27-9863-D854C7C62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907A-C17E-4489-86C6-32E1F2F0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1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B3D4-7047-4CD3-8EEA-A188E46A90FD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39B59-EF72-4779-A61A-0E06C87C26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09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B3D4-7047-4CD3-8EEA-A188E46A90FD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39B59-EF72-4779-A61A-0E06C87C26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65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B3D4-7047-4CD3-8EEA-A188E46A90FD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39B59-EF72-4779-A61A-0E06C87C26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53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B3D4-7047-4CD3-8EEA-A188E46A90FD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39B59-EF72-4779-A61A-0E06C87C26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62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B3D4-7047-4CD3-8EEA-A188E46A90FD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39B59-EF72-4779-A61A-0E06C87C26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7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B3D4-7047-4CD3-8EEA-A188E46A90FD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39B59-EF72-4779-A61A-0E06C87C26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29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B3D4-7047-4CD3-8EEA-A188E46A90FD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39B59-EF72-4779-A61A-0E06C87C26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74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B3D4-7047-4CD3-8EEA-A188E46A90FD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39B59-EF72-4779-A61A-0E06C87C26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988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36D01-5D8D-4DDE-9B84-17023F8B3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1958F-465D-4745-A512-E1A54C70A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B2900-BD02-40C2-A7C5-C898CB9D3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D4931-96BF-4CEC-90E6-C62A4A7D365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C608C-E07E-4496-83D5-152F784D4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C949E-02AC-40E1-9400-4B354A198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907A-C17E-4489-86C6-32E1F2F0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17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B3D4-7047-4CD3-8EEA-A188E46A90FD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39B59-EF72-4779-A61A-0E06C87C26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24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B3D4-7047-4CD3-8EEA-A188E46A90FD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39B59-EF72-4779-A61A-0E06C87C26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64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B3D4-7047-4CD3-8EEA-A188E46A90FD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39B59-EF72-4779-A61A-0E06C87C26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33113-8033-4038-B54F-57A35E781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8D4DD-3CFF-4B70-8FAF-6B18AB9A8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F8B85-0D28-435F-B440-94490EFB8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D4931-96BF-4CEC-90E6-C62A4A7D365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CA0CF-649A-4BDA-8035-7A84A832F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9132F-A872-408C-9C1C-B88A02C7E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907A-C17E-4489-86C6-32E1F2F0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62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D1904-86C7-4820-9DCD-BAFB23535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C7846-C203-49FD-B850-70420E87D7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38DCCE-E314-45BB-BB4E-412CA8295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BEAF1C-755F-4D3E-AC2B-E6CC959DC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D4931-96BF-4CEC-90E6-C62A4A7D365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93C65F-EE5B-4F29-A9E6-F2527BFE0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577F6A-7738-453F-BDF3-58FDD324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907A-C17E-4489-86C6-32E1F2F0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5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C5EF8-5428-4737-B2CA-940E12B02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19322E-63A1-4A16-BD2D-93E796C3B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E83A2-295E-4FCA-A565-548C9D7F2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977DC7-552A-40F4-BDD3-B2538DC046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4D9C8E-67FB-46F1-B1FB-04EED4720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404F89-3894-4A3B-83BC-3EA2A9A0A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D4931-96BF-4CEC-90E6-C62A4A7D365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404085-7D22-441E-BE08-C0E562F99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0569CD-7888-4849-9CBF-B17FCF009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907A-C17E-4489-86C6-32E1F2F0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39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97121-7C63-484D-AB27-B19C4C82F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32B01-9B90-469C-9D7F-02518CD2D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D4931-96BF-4CEC-90E6-C62A4A7D365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3059F3-01EE-4A7A-A69A-31B1673D8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F3DF8D-8C8A-49FA-AD68-DE27F53E8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907A-C17E-4489-86C6-32E1F2F0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66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24F685-86F2-4DCC-80D1-5B9FD3466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D4931-96BF-4CEC-90E6-C62A4A7D365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802171-973C-494D-A233-A833AC156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E1183-47D5-4119-B92B-D8A35C6EC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907A-C17E-4489-86C6-32E1F2F0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41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F46B4-D49C-4089-94E4-169165445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2A319-667B-4496-A4B5-1484B94D8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563696-19BB-408E-962E-C11AF330D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DC4B46-2002-4D3B-9C0A-315B96839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D4931-96BF-4CEC-90E6-C62A4A7D365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7F5DB1-02C5-4296-8BFA-DFE38E5C0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DDF3C9-F8D0-4FDD-80A9-9E8C27966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907A-C17E-4489-86C6-32E1F2F0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56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011E9-A55E-462F-BC8D-7D8721FDC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E4C92B-EB47-4C36-BA48-31B2B5E9AA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CF81C-4ACF-4FC5-85B2-F533D04FD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AC9AF-1961-4DC8-B86C-92F43C370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D4931-96BF-4CEC-90E6-C62A4A7D365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D7C35E-505B-4842-8EBE-3F17D5ADB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0DBF8-46D7-4735-BB3D-BBAE777DD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907A-C17E-4489-86C6-32E1F2F0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1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DFC32E-AA60-4297-A27D-F5168D2E5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07B78-EBB0-42D7-BD06-39A976901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0D79B-03CB-42AA-9C1E-65FEACD564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D4931-96BF-4CEC-90E6-C62A4A7D365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A62E0-0871-4D5B-BED8-5748804228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63F0F-3B67-4BB8-816D-7DBBEA750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D907A-C17E-4489-86C6-32E1F2F0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93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5B3D4-7047-4CD3-8EEA-A188E46A90FD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39B59-EF72-4779-A61A-0E06C87C26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8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hyperlink" Target="http://www.neuroscientificallychallenged.com/glossary/circumventricular-organs" TargetMode="External"/><Relationship Id="rId9" Type="http://schemas.microsoft.com/office/2007/relationships/diagramDrawing" Target="../diagrams/drawin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8069"/>
            <a:ext cx="5346315" cy="672353"/>
          </a:xfrm>
          <a:custGeom>
            <a:avLst/>
            <a:gdLst/>
            <a:ahLst/>
            <a:cxnLst/>
            <a:rect l="l" t="t" r="r" b="b"/>
            <a:pathLst>
              <a:path w="4410710" h="762000">
                <a:moveTo>
                  <a:pt x="0" y="762000"/>
                </a:moveTo>
                <a:lnTo>
                  <a:pt x="4410456" y="762000"/>
                </a:lnTo>
                <a:lnTo>
                  <a:pt x="4410456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94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57378" y="62753"/>
            <a:ext cx="2828636" cy="446950"/>
          </a:xfrm>
          <a:prstGeom prst="rect">
            <a:avLst/>
          </a:prstGeom>
        </p:spPr>
        <p:txBody>
          <a:bodyPr vert="horz" wrap="square" lIns="0" tIns="10827" rIns="0" bIns="0" rtlCol="0">
            <a:spAutoFit/>
          </a:bodyPr>
          <a:lstStyle/>
          <a:p>
            <a:pPr algn="ctr">
              <a:lnSpc>
                <a:spcPts val="1660"/>
              </a:lnSpc>
              <a:spcBef>
                <a:spcPts val="85"/>
              </a:spcBef>
            </a:pPr>
            <a:r>
              <a:rPr sz="1400" spc="-4" dirty="0">
                <a:solidFill>
                  <a:srgbClr val="001F5F"/>
                </a:solidFill>
                <a:latin typeface="Britannic Bold"/>
                <a:cs typeface="Britannic Bold"/>
              </a:rPr>
              <a:t>University of</a:t>
            </a:r>
            <a:r>
              <a:rPr sz="1400" spc="-22" dirty="0">
                <a:solidFill>
                  <a:srgbClr val="001F5F"/>
                </a:solidFill>
                <a:latin typeface="Britannic Bold"/>
                <a:cs typeface="Britannic Bold"/>
              </a:rPr>
              <a:t> </a:t>
            </a:r>
            <a:r>
              <a:rPr sz="1400" spc="-4" dirty="0">
                <a:solidFill>
                  <a:srgbClr val="001F5F"/>
                </a:solidFill>
                <a:latin typeface="Britannic Bold"/>
                <a:cs typeface="Britannic Bold"/>
              </a:rPr>
              <a:t>Basrah</a:t>
            </a:r>
            <a:endParaRPr sz="1400">
              <a:latin typeface="Britannic Bold"/>
              <a:cs typeface="Britannic Bold"/>
            </a:endParaRPr>
          </a:p>
          <a:p>
            <a:pPr algn="ctr">
              <a:lnSpc>
                <a:spcPts val="1660"/>
              </a:lnSpc>
            </a:pPr>
            <a:r>
              <a:rPr sz="1400" spc="-4" dirty="0">
                <a:solidFill>
                  <a:srgbClr val="001F5F"/>
                </a:solidFill>
                <a:latin typeface="Britannic Bold"/>
                <a:cs typeface="Britannic Bold"/>
              </a:rPr>
              <a:t>Al-Zahraa </a:t>
            </a:r>
            <a:r>
              <a:rPr sz="1400" dirty="0">
                <a:solidFill>
                  <a:srgbClr val="001F5F"/>
                </a:solidFill>
                <a:latin typeface="Britannic Bold"/>
                <a:cs typeface="Britannic Bold"/>
              </a:rPr>
              <a:t>Medical</a:t>
            </a:r>
            <a:r>
              <a:rPr sz="1400" spc="-63" dirty="0">
                <a:solidFill>
                  <a:srgbClr val="001F5F"/>
                </a:solidFill>
                <a:latin typeface="Britannic Bold"/>
                <a:cs typeface="Britannic Bold"/>
              </a:rPr>
              <a:t> </a:t>
            </a:r>
            <a:r>
              <a:rPr sz="1400" spc="-4" dirty="0">
                <a:solidFill>
                  <a:srgbClr val="001F5F"/>
                </a:solidFill>
                <a:latin typeface="Britannic Bold"/>
                <a:cs typeface="Britannic Bold"/>
              </a:rPr>
              <a:t>College</a:t>
            </a:r>
            <a:endParaRPr sz="1400">
              <a:latin typeface="Britannic Bold"/>
              <a:cs typeface="Britannic Bol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62420" y="41408"/>
            <a:ext cx="970029" cy="6270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73091" y="6724"/>
            <a:ext cx="5808133" cy="663388"/>
          </a:xfrm>
          <a:custGeom>
            <a:avLst/>
            <a:gdLst/>
            <a:ahLst/>
            <a:cxnLst/>
            <a:rect l="l" t="t" r="r" b="b"/>
            <a:pathLst>
              <a:path w="4791709" h="751840">
                <a:moveTo>
                  <a:pt x="0" y="751331"/>
                </a:moveTo>
                <a:lnTo>
                  <a:pt x="4791456" y="751331"/>
                </a:lnTo>
                <a:lnTo>
                  <a:pt x="4791456" y="0"/>
                </a:lnTo>
                <a:lnTo>
                  <a:pt x="0" y="0"/>
                </a:lnTo>
                <a:lnTo>
                  <a:pt x="0" y="751331"/>
                </a:lnTo>
                <a:close/>
              </a:path>
            </a:pathLst>
          </a:custGeom>
          <a:solidFill>
            <a:srgbClr val="D94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718369" y="19722"/>
            <a:ext cx="3114964" cy="443167"/>
          </a:xfrm>
          <a:prstGeom prst="rect">
            <a:avLst/>
          </a:prstGeom>
        </p:spPr>
        <p:txBody>
          <a:bodyPr vert="horz" wrap="square" lIns="0" tIns="32481" rIns="0" bIns="0" rtlCol="0">
            <a:spAutoFit/>
          </a:bodyPr>
          <a:lstStyle/>
          <a:p>
            <a:pPr marL="204005" marR="4559" indent="-193179">
              <a:lnSpc>
                <a:spcPts val="1579"/>
              </a:lnSpc>
              <a:spcBef>
                <a:spcPts val="256"/>
              </a:spcBef>
            </a:pPr>
            <a:r>
              <a:rPr sz="1400" spc="-4" dirty="0">
                <a:solidFill>
                  <a:srgbClr val="001F5F"/>
                </a:solidFill>
                <a:latin typeface="Britannic Bold"/>
                <a:cs typeface="Britannic Bold"/>
              </a:rPr>
              <a:t>Ministry of </a:t>
            </a:r>
            <a:r>
              <a:rPr sz="1400" dirty="0">
                <a:solidFill>
                  <a:srgbClr val="001F5F"/>
                </a:solidFill>
                <a:latin typeface="Britannic Bold"/>
                <a:cs typeface="Britannic Bold"/>
              </a:rPr>
              <a:t>higher</a:t>
            </a:r>
            <a:r>
              <a:rPr sz="1400" spc="-49" dirty="0">
                <a:solidFill>
                  <a:srgbClr val="001F5F"/>
                </a:solidFill>
                <a:latin typeface="Britannic Bold"/>
                <a:cs typeface="Britannic Bold"/>
              </a:rPr>
              <a:t> </a:t>
            </a:r>
            <a:r>
              <a:rPr sz="1400" spc="-4" dirty="0">
                <a:solidFill>
                  <a:srgbClr val="001F5F"/>
                </a:solidFill>
                <a:latin typeface="Britannic Bold"/>
                <a:cs typeface="Britannic Bold"/>
              </a:rPr>
              <a:t>Education  </a:t>
            </a:r>
            <a:r>
              <a:rPr sz="1400" spc="-9" dirty="0">
                <a:solidFill>
                  <a:srgbClr val="001F5F"/>
                </a:solidFill>
                <a:latin typeface="Britannic Bold"/>
                <a:cs typeface="Britannic Bold"/>
              </a:rPr>
              <a:t>and </a:t>
            </a:r>
            <a:r>
              <a:rPr sz="1400" spc="-4" dirty="0">
                <a:solidFill>
                  <a:srgbClr val="001F5F"/>
                </a:solidFill>
                <a:latin typeface="Britannic Bold"/>
                <a:cs typeface="Britannic Bold"/>
              </a:rPr>
              <a:t>Scientific</a:t>
            </a:r>
            <a:r>
              <a:rPr sz="1400" spc="-13" dirty="0">
                <a:solidFill>
                  <a:srgbClr val="001F5F"/>
                </a:solidFill>
                <a:latin typeface="Britannic Bold"/>
                <a:cs typeface="Britannic Bold"/>
              </a:rPr>
              <a:t> </a:t>
            </a:r>
            <a:r>
              <a:rPr sz="1400" spc="-4" dirty="0">
                <a:solidFill>
                  <a:srgbClr val="001F5F"/>
                </a:solidFill>
                <a:latin typeface="Britannic Bold"/>
                <a:cs typeface="Britannic Bold"/>
              </a:rPr>
              <a:t>Research</a:t>
            </a:r>
            <a:endParaRPr sz="1400">
              <a:latin typeface="Britannic Bold"/>
              <a:cs typeface="Britannic 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53323" y="3048308"/>
            <a:ext cx="10001320" cy="4884174"/>
          </a:xfrm>
          <a:prstGeom prst="rect">
            <a:avLst/>
          </a:prstGeom>
        </p:spPr>
        <p:txBody>
          <a:bodyPr wrap="square" lIns="82058" tIns="41029" rIns="82058" bIns="41029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cs typeface="+mj-cs"/>
              </a:rPr>
              <a:t>Module staff: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Dr. Mohammed Yas Mohammed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</a:rPr>
              <a:t>Dr. Nehaya </a:t>
            </a:r>
            <a:r>
              <a:rPr lang="en-US" sz="2400" dirty="0" err="1">
                <a:solidFill>
                  <a:srgbClr val="FF0000"/>
                </a:solidFill>
              </a:rPr>
              <a:t>Mnahi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Al_Aubody</a:t>
            </a:r>
            <a:endParaRPr lang="en-US" sz="2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Dr. Wisam Abdullah Jasim                           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Dr. Ahmed </a:t>
            </a:r>
            <a:r>
              <a:rPr lang="en-US" sz="2400" dirty="0" err="1">
                <a:solidFill>
                  <a:srgbClr val="000000"/>
                </a:solidFill>
              </a:rPr>
              <a:t>Badr</a:t>
            </a:r>
            <a:endParaRPr lang="en-US" sz="2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Dr. </a:t>
            </a:r>
            <a:r>
              <a:rPr lang="en-US" sz="2400" dirty="0" err="1">
                <a:solidFill>
                  <a:srgbClr val="000000"/>
                </a:solidFill>
              </a:rPr>
              <a:t>Ansam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Munadhel</a:t>
            </a:r>
            <a:r>
              <a:rPr lang="en-US" sz="2400" dirty="0">
                <a:solidFill>
                  <a:srgbClr val="000000"/>
                </a:solidFill>
              </a:rPr>
              <a:t> Hussein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Dr. Ali Majeed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cs typeface="+mj-cs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cs typeface="+mj-cs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cs typeface="+mj-cs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cs typeface="+mj-cs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cs typeface="+mj-cs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cs typeface="+mj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7870" y="1994540"/>
            <a:ext cx="11896725" cy="944634"/>
          </a:xfrm>
          <a:prstGeom prst="rect">
            <a:avLst/>
          </a:prstGeom>
        </p:spPr>
        <p:txBody>
          <a:bodyPr wrap="square" lIns="82058" tIns="41029" rIns="82058" bIns="41029">
            <a:spAutoFit/>
          </a:bodyPr>
          <a:lstStyle/>
          <a:p>
            <a:pPr algn="ctr"/>
            <a:r>
              <a:rPr lang="en-US" sz="2400" b="1" kern="0" dirty="0">
                <a:solidFill>
                  <a:srgbClr val="000000"/>
                </a:solidFill>
              </a:rPr>
              <a:t>Session:2  Lecture: 1</a:t>
            </a:r>
            <a:endParaRPr lang="en-US" sz="2400" b="1" kern="0" dirty="0">
              <a:solidFill>
                <a:srgbClr val="FF0000"/>
              </a:solidFill>
            </a:endParaRPr>
          </a:p>
          <a:p>
            <a:pPr lvl="0" algn="ctr"/>
            <a:r>
              <a:rPr lang="en-US" sz="3200" b="1" kern="0" dirty="0">
                <a:solidFill>
                  <a:srgbClr val="FF0000"/>
                </a:solidFill>
              </a:rPr>
              <a:t>Cellular Physiology of the Brain (Neurons  &amp;  Glial cells)  </a:t>
            </a:r>
            <a:endParaRPr lang="en-US" sz="3200" b="1" kern="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86757" y="690732"/>
            <a:ext cx="8946573" cy="1283188"/>
          </a:xfrm>
          <a:prstGeom prst="rect">
            <a:avLst/>
          </a:prstGeom>
        </p:spPr>
        <p:txBody>
          <a:bodyPr wrap="square" lIns="82058" tIns="41029" rIns="82058" bIns="41029">
            <a:spAutoFit/>
          </a:bodyPr>
          <a:lstStyle/>
          <a:p>
            <a:pPr algn="ctr" defTabSz="8205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0" dirty="0">
                <a:solidFill>
                  <a:srgbClr val="000000"/>
                </a:solidFill>
              </a:rPr>
              <a:t>Nervous System Module</a:t>
            </a:r>
            <a:endParaRPr lang="en-US" sz="2500" b="1" kern="0" dirty="0">
              <a:solidFill>
                <a:srgbClr val="000000"/>
              </a:solidFill>
            </a:endParaRPr>
          </a:p>
          <a:p>
            <a:pPr algn="ctr" defTabSz="820583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00" b="1" kern="0" dirty="0">
                <a:solidFill>
                  <a:srgbClr val="000000"/>
                </a:solidFill>
              </a:rPr>
              <a:t>Academic Year 2021-2022</a:t>
            </a:r>
          </a:p>
          <a:p>
            <a:pPr algn="ctr" defTabSz="820583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00" b="1" kern="0" dirty="0">
                <a:solidFill>
                  <a:srgbClr val="000000"/>
                </a:solidFill>
              </a:rPr>
              <a:t>3</a:t>
            </a:r>
            <a:r>
              <a:rPr lang="en-US" sz="2500" b="1" kern="0" baseline="30000" dirty="0">
                <a:solidFill>
                  <a:srgbClr val="000000"/>
                </a:solidFill>
              </a:rPr>
              <a:t>rd</a:t>
            </a:r>
            <a:r>
              <a:rPr lang="en-US" sz="2500" b="1" kern="0" dirty="0">
                <a:solidFill>
                  <a:srgbClr val="000000"/>
                </a:solidFill>
              </a:rPr>
              <a:t> year S</a:t>
            </a:r>
            <a:r>
              <a:rPr lang="ar-BH" sz="2500" b="1" kern="0" dirty="0">
                <a:solidFill>
                  <a:srgbClr val="000000"/>
                </a:solidFill>
              </a:rPr>
              <a:t>6</a:t>
            </a:r>
            <a:endParaRPr lang="en-US" sz="2500" b="1" kern="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629" y="6018068"/>
            <a:ext cx="12181224" cy="8399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916" y="6018068"/>
            <a:ext cx="1442309" cy="83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6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76446" y="1956391"/>
            <a:ext cx="109515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572441-609C-43BF-90AF-394CDB5A4076}"/>
              </a:ext>
            </a:extLst>
          </p:cNvPr>
          <p:cNvSpPr txBox="1"/>
          <p:nvPr/>
        </p:nvSpPr>
        <p:spPr>
          <a:xfrm>
            <a:off x="10536865" y="1116419"/>
            <a:ext cx="1318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381F52-9E6A-422D-B401-F922ADC7E474}"/>
              </a:ext>
            </a:extLst>
          </p:cNvPr>
          <p:cNvSpPr txBox="1"/>
          <p:nvPr/>
        </p:nvSpPr>
        <p:spPr>
          <a:xfrm>
            <a:off x="746358" y="1116419"/>
            <a:ext cx="68371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Functions of BBB</a:t>
            </a:r>
          </a:p>
          <a:p>
            <a:r>
              <a:rPr lang="en-US" sz="3200" dirty="0">
                <a:solidFill>
                  <a:srgbClr val="C00000"/>
                </a:solidFill>
              </a:rPr>
              <a:t>Carrier FUNCTION </a:t>
            </a:r>
          </a:p>
          <a:p>
            <a:r>
              <a:rPr lang="en-US" sz="32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9E2E7A-17BB-44F5-B2E0-231FA7B1B676}"/>
              </a:ext>
            </a:extLst>
          </p:cNvPr>
          <p:cNvSpPr txBox="1"/>
          <p:nvPr/>
        </p:nvSpPr>
        <p:spPr>
          <a:xfrm>
            <a:off x="481469" y="2043346"/>
            <a:ext cx="389174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The </a:t>
            </a:r>
            <a:r>
              <a:rPr lang="en-US" sz="2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blood-brain barrier</a:t>
            </a:r>
            <a:r>
              <a:rPr lang="en-US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US" sz="2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BBB</a:t>
            </a:r>
            <a:r>
              <a:rPr lang="en-US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) possesses various </a:t>
            </a:r>
            <a:r>
              <a:rPr lang="en-US" sz="2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carrier</a:t>
            </a:r>
            <a:r>
              <a:rPr lang="en-US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-mediated transport systems for small molecules to support and protect CNS </a:t>
            </a:r>
            <a:r>
              <a:rPr lang="en-US" sz="2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function</a:t>
            </a:r>
            <a:r>
              <a:rPr lang="en-US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240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en-US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example, the blood-to-brain influx transport systems supply nutrients, such as glucose and amino acids.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EA3E16-38C9-40D9-8487-9A9F649C1F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19"/>
          <a:stretch/>
        </p:blipFill>
        <p:spPr>
          <a:xfrm>
            <a:off x="4259481" y="1701194"/>
            <a:ext cx="7592571" cy="4886193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FE48D16-6873-4C9A-B5E7-F37DDE380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1" y="155275"/>
            <a:ext cx="12051102" cy="670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مستطيل 1">
            <a:extLst>
              <a:ext uri="{FF2B5EF4-FFF2-40B4-BE49-F238E27FC236}">
                <a16:creationId xmlns:a16="http://schemas.microsoft.com/office/drawing/2014/main" id="{8F8B957B-422E-405C-B05B-01A10BB683F2}"/>
              </a:ext>
            </a:extLst>
          </p:cNvPr>
          <p:cNvSpPr/>
          <p:nvPr/>
        </p:nvSpPr>
        <p:spPr>
          <a:xfrm>
            <a:off x="168485" y="996905"/>
            <a:ext cx="117470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Circumventricular Areas</a:t>
            </a:r>
            <a:r>
              <a:rPr lang="en-US" sz="3200" b="1" dirty="0">
                <a:solidFill>
                  <a:srgbClr val="C00000"/>
                </a:solidFill>
              </a:rPr>
              <a:t> :</a:t>
            </a:r>
          </a:p>
          <a:p>
            <a:r>
              <a:rPr lang="en-US" sz="3200" b="1" dirty="0"/>
              <a:t>are a group of structures lacking a blood-brain barrier that are centered around the ventricles of the brain.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593A17C-F7F9-4397-BFF4-6EE04C6B37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2932457"/>
              </p:ext>
            </p:extLst>
          </p:nvPr>
        </p:nvGraphicFramePr>
        <p:xfrm>
          <a:off x="339948" y="2489474"/>
          <a:ext cx="11784776" cy="4107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75A95049-A294-486D-8467-4B9392C1CB2D}"/>
              </a:ext>
            </a:extLst>
          </p:cNvPr>
          <p:cNvSpPr txBox="1"/>
          <p:nvPr/>
        </p:nvSpPr>
        <p:spPr>
          <a:xfrm>
            <a:off x="10689265" y="1268819"/>
            <a:ext cx="1318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LO2</a:t>
            </a:r>
          </a:p>
        </p:txBody>
      </p:sp>
    </p:spTree>
    <p:extLst>
      <p:ext uri="{BB962C8B-B14F-4D97-AF65-F5344CB8AC3E}">
        <p14:creationId xmlns:p14="http://schemas.microsoft.com/office/powerpoint/2010/main" val="1036455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398A27-6337-479F-AB35-B28C81265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0" y="0"/>
            <a:ext cx="12046740" cy="67000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11D13B-DF7D-4B2C-8B8A-0B5CE5EC8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783" y="1147443"/>
            <a:ext cx="8975034" cy="58509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06424D-E3C9-4451-A0BE-9E59E08C4058}"/>
              </a:ext>
            </a:extLst>
          </p:cNvPr>
          <p:cNvSpPr txBox="1"/>
          <p:nvPr/>
        </p:nvSpPr>
        <p:spPr>
          <a:xfrm>
            <a:off x="10689265" y="1268819"/>
            <a:ext cx="1318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LO2</a:t>
            </a:r>
          </a:p>
        </p:txBody>
      </p:sp>
    </p:spTree>
    <p:extLst>
      <p:ext uri="{BB962C8B-B14F-4D97-AF65-F5344CB8AC3E}">
        <p14:creationId xmlns:p14="http://schemas.microsoft.com/office/powerpoint/2010/main" val="271362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8" y="86264"/>
            <a:ext cx="12051102" cy="670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29397" y="948906"/>
            <a:ext cx="6748482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General Morphology of Neurone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1-The cell body (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perikaryon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the large part of the neuron containing the nucleus and cytoplasm Within the cytoplasm are granules called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Nissl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bodies which are aggregations of rough endoplasmic reticulum 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2-The axon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a single process specialised in 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conducting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nerve impulses away from the cell body to other cell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s. Its initial segment called Axon hillock where AP start.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3-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Dendrites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 multiple elongated processes specialised for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receiving stimuli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the environment (sensory organs) or other neurones and conducting them to wards the cell body.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1FA5BD-58C6-4A77-996C-C0E3413F4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029" r="4953"/>
          <a:stretch/>
        </p:blipFill>
        <p:spPr>
          <a:xfrm>
            <a:off x="6793637" y="1113385"/>
            <a:ext cx="5000622" cy="56347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948B4E-1E92-46C5-98F6-205616CB0AD3}"/>
              </a:ext>
            </a:extLst>
          </p:cNvPr>
          <p:cNvSpPr txBox="1"/>
          <p:nvPr/>
        </p:nvSpPr>
        <p:spPr>
          <a:xfrm>
            <a:off x="11254318" y="820998"/>
            <a:ext cx="1294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LO3</a:t>
            </a:r>
          </a:p>
        </p:txBody>
      </p:sp>
    </p:spTree>
    <p:extLst>
      <p:ext uri="{BB962C8B-B14F-4D97-AF65-F5344CB8AC3E}">
        <p14:creationId xmlns:p14="http://schemas.microsoft.com/office/powerpoint/2010/main" val="704268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398A27-6337-479F-AB35-B28C81265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0" y="0"/>
            <a:ext cx="12046740" cy="67000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6CE8BE-3788-4430-ABA1-76B449E86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6094"/>
            <a:ext cx="12027876" cy="55919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4976ED-FA81-4406-9BFE-D765C80DA60B}"/>
              </a:ext>
            </a:extLst>
          </p:cNvPr>
          <p:cNvSpPr txBox="1"/>
          <p:nvPr/>
        </p:nvSpPr>
        <p:spPr>
          <a:xfrm>
            <a:off x="4689" y="742873"/>
            <a:ext cx="6161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Morphological 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lassification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Neurons: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7283BD-CE54-4437-9A01-E35627B8F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5893" y="742873"/>
            <a:ext cx="1444877" cy="4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73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8" y="86264"/>
            <a:ext cx="12051102" cy="670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2AB0AD-E055-4095-A24B-82D63B6F20C8}"/>
              </a:ext>
            </a:extLst>
          </p:cNvPr>
          <p:cNvSpPr txBox="1"/>
          <p:nvPr/>
        </p:nvSpPr>
        <p:spPr>
          <a:xfrm>
            <a:off x="11196083" y="833045"/>
            <a:ext cx="1318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LO4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3EFBE58-44F0-4935-A991-D34EF7B527E1}"/>
              </a:ext>
            </a:extLst>
          </p:cNvPr>
          <p:cNvSpPr txBox="1">
            <a:spLocks/>
          </p:cNvSpPr>
          <p:nvPr/>
        </p:nvSpPr>
        <p:spPr>
          <a:xfrm>
            <a:off x="77638" y="1642315"/>
            <a:ext cx="11777664" cy="44607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Chemical endogenous messengers that carry, boost, and balance signals between neurons and other cells in the body. 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They can affect a wide variety of both physical and psychological functions including heart rate, sleep, appetite, mood, and fear.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Billions of neurotransmitter molecules work constantly to keep our brains functioning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Managing everything from our breathing to our heartbeat to our learning and concentration levels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Why are they called Neurotransmitter? Where are their action?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63F845-21A0-4571-84EA-9D0FC64715ED}"/>
              </a:ext>
            </a:extLst>
          </p:cNvPr>
          <p:cNvSpPr txBox="1"/>
          <p:nvPr/>
        </p:nvSpPr>
        <p:spPr>
          <a:xfrm>
            <a:off x="77638" y="875462"/>
            <a:ext cx="5417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Neurotransmitters: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90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9" y="58327"/>
            <a:ext cx="12051102" cy="670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11086995" y="987584"/>
            <a:ext cx="1685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31C0DB-4364-4A5E-8955-B543E30A3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369" y="1305465"/>
            <a:ext cx="10235959" cy="560880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8013D6B-0043-41EE-9294-2BE847BF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219" y="590473"/>
            <a:ext cx="11227100" cy="1041379"/>
          </a:xfrm>
        </p:spPr>
        <p:txBody>
          <a:bodyPr>
            <a:normAutofit/>
          </a:bodyPr>
          <a:lstStyle/>
          <a:p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Seven processes in neurotransmitters action :</a:t>
            </a:r>
          </a:p>
        </p:txBody>
      </p:sp>
    </p:spTree>
    <p:extLst>
      <p:ext uri="{BB962C8B-B14F-4D97-AF65-F5344CB8AC3E}">
        <p14:creationId xmlns:p14="http://schemas.microsoft.com/office/powerpoint/2010/main" val="3707520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8" y="0"/>
            <a:ext cx="12051102" cy="670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1067691" y="901394"/>
            <a:ext cx="106104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LO4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3" t="22296" b="10569"/>
          <a:stretch/>
        </p:blipFill>
        <p:spPr bwMode="auto">
          <a:xfrm>
            <a:off x="63260" y="1419092"/>
            <a:ext cx="9881094" cy="5438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8905BB-BF75-4CD9-BDA2-1E34797806DA}"/>
              </a:ext>
            </a:extLst>
          </p:cNvPr>
          <p:cNvSpPr txBox="1"/>
          <p:nvPr/>
        </p:nvSpPr>
        <p:spPr>
          <a:xfrm>
            <a:off x="274320" y="894485"/>
            <a:ext cx="6119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Types of Neurotransmitters: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752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8" y="86264"/>
            <a:ext cx="12051102" cy="670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7" y="1012874"/>
            <a:ext cx="10990053" cy="575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512472B6-CBB1-43C1-9A1A-9D32D0F3174E}"/>
              </a:ext>
            </a:extLst>
          </p:cNvPr>
          <p:cNvSpPr/>
          <p:nvPr/>
        </p:nvSpPr>
        <p:spPr>
          <a:xfrm>
            <a:off x="11067691" y="901394"/>
            <a:ext cx="106104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LO4</a:t>
            </a:r>
          </a:p>
        </p:txBody>
      </p:sp>
    </p:spTree>
    <p:extLst>
      <p:ext uri="{BB962C8B-B14F-4D97-AF65-F5344CB8AC3E}">
        <p14:creationId xmlns:p14="http://schemas.microsoft.com/office/powerpoint/2010/main" val="4076679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8" y="86264"/>
            <a:ext cx="12051102" cy="670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39432" y="1595511"/>
            <a:ext cx="10981238" cy="3136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00000"/>
                </a:solidFill>
                <a:latin typeface="Calibri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mine </a:t>
            </a:r>
            <a:r>
              <a:rPr lang="en-US" sz="3200" b="1" dirty="0">
                <a:solidFill>
                  <a:srgbClr val="C00000"/>
                </a:solidFill>
                <a:latin typeface="Calibri"/>
              </a:rPr>
              <a:t>N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eurotransmitters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three catecholamines—dopamine, norepinephrine (noradrenaline), and epinephrine (adrenaline)—and histamine and serotonin.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Their synthesis is from……????</a:t>
            </a:r>
          </a:p>
        </p:txBody>
      </p:sp>
      <p:sp>
        <p:nvSpPr>
          <p:cNvPr id="4" name="مستطيل 1">
            <a:extLst>
              <a:ext uri="{FF2B5EF4-FFF2-40B4-BE49-F238E27FC236}">
                <a16:creationId xmlns:a16="http://schemas.microsoft.com/office/drawing/2014/main" id="{E09A589B-E965-4B66-8963-6CA668576FF4}"/>
              </a:ext>
            </a:extLst>
          </p:cNvPr>
          <p:cNvSpPr/>
          <p:nvPr/>
        </p:nvSpPr>
        <p:spPr>
          <a:xfrm>
            <a:off x="10179169" y="1224951"/>
            <a:ext cx="106104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LO5</a:t>
            </a:r>
          </a:p>
        </p:txBody>
      </p:sp>
    </p:spTree>
    <p:extLst>
      <p:ext uri="{BB962C8B-B14F-4D97-AF65-F5344CB8AC3E}">
        <p14:creationId xmlns:p14="http://schemas.microsoft.com/office/powerpoint/2010/main" val="2885270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8" y="86264"/>
            <a:ext cx="12051102" cy="670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22" t="15707" r="4818" b="5206"/>
          <a:stretch/>
        </p:blipFill>
        <p:spPr bwMode="auto">
          <a:xfrm>
            <a:off x="77638" y="871725"/>
            <a:ext cx="10990053" cy="591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0EA6734D-6896-4317-971A-92C4F7914A7A}"/>
              </a:ext>
            </a:extLst>
          </p:cNvPr>
          <p:cNvSpPr/>
          <p:nvPr/>
        </p:nvSpPr>
        <p:spPr>
          <a:xfrm>
            <a:off x="11130951" y="871726"/>
            <a:ext cx="106104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LO5</a:t>
            </a:r>
          </a:p>
        </p:txBody>
      </p:sp>
    </p:spTree>
    <p:extLst>
      <p:ext uri="{BB962C8B-B14F-4D97-AF65-F5344CB8AC3E}">
        <p14:creationId xmlns:p14="http://schemas.microsoft.com/office/powerpoint/2010/main" val="3136677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9" y="-200661"/>
            <a:ext cx="12051102" cy="670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44548" y="797510"/>
            <a:ext cx="1095153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Learning objectives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Name the types of </a:t>
            </a:r>
            <a:r>
              <a:rPr lang="en-US" sz="2800" b="1" dirty="0">
                <a:solidFill>
                  <a:srgbClr val="00B050"/>
                </a:solidFill>
                <a:latin typeface="Calibri"/>
              </a:rPr>
              <a:t>G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lial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cells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found in the central nervous system and describe their roles.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Describe the structure and function of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blood brain barrier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Describe the general morphology of a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and how neurotransmitters are released.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Name the major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excitatory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inhibitory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neurotransmitters in the central nervous system and describe their action at receptors.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Name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major amine neurotransmitters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understand that they are located in discrete pathways, are implicated in various CNS disorders and are major targets for CNS drugs.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604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7" y="63569"/>
            <a:ext cx="12051102" cy="670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B50D9B-8154-4A47-AEE3-131F34AA3723}"/>
              </a:ext>
            </a:extLst>
          </p:cNvPr>
          <p:cNvSpPr txBox="1"/>
          <p:nvPr/>
        </p:nvSpPr>
        <p:spPr>
          <a:xfrm>
            <a:off x="4952848" y="1520416"/>
            <a:ext cx="5030270" cy="51133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30ACEC">
                  <a:lumMod val="75000"/>
                </a:srgbClr>
              </a:buClr>
            </a:pPr>
            <a:r>
              <a:rPr lang="en-US" sz="2800" b="1" dirty="0">
                <a:solidFill>
                  <a:srgbClr val="FF0000"/>
                </a:solidFill>
              </a:rPr>
              <a:t>Low levels of acetylcholine </a:t>
            </a:r>
            <a:r>
              <a:rPr lang="en-US" sz="2400" b="1" dirty="0">
                <a:solidFill>
                  <a:prstClr val="black"/>
                </a:solidFill>
              </a:rPr>
              <a:t>are linked with issues with memory and thinking, such as those that affect people with </a:t>
            </a:r>
            <a:r>
              <a:rPr lang="en-US" sz="2400" b="1" dirty="0">
                <a:solidFill>
                  <a:srgbClr val="D64A3B"/>
                </a:solidFill>
              </a:rPr>
              <a:t>Alzheimer disease</a:t>
            </a:r>
            <a:r>
              <a:rPr lang="en-US" sz="2400" b="1" dirty="0">
                <a:solidFill>
                  <a:prstClr val="black"/>
                </a:solidFill>
              </a:rPr>
              <a:t>. </a:t>
            </a:r>
          </a:p>
          <a:p>
            <a:pPr marL="0" lvl="0" indent="0">
              <a:lnSpc>
                <a:spcPct val="150000"/>
              </a:lnSpc>
              <a:buClr>
                <a:srgbClr val="30ACEC">
                  <a:lumMod val="75000"/>
                </a:srgbClr>
              </a:buClr>
              <a:buNone/>
            </a:pPr>
            <a:r>
              <a:rPr lang="en-US" sz="2400" b="1" dirty="0">
                <a:solidFill>
                  <a:srgbClr val="A666E1">
                    <a:lumMod val="50000"/>
                  </a:srgbClr>
                </a:solidFill>
              </a:rPr>
              <a:t>Some Alzheimer's medications help slow the breakdown of acetylcholine in the body, and this can help control some symptoms, such as memory loss.</a:t>
            </a:r>
          </a:p>
        </p:txBody>
      </p:sp>
      <p:sp>
        <p:nvSpPr>
          <p:cNvPr id="8" name="مستطيل 1">
            <a:extLst>
              <a:ext uri="{FF2B5EF4-FFF2-40B4-BE49-F238E27FC236}">
                <a16:creationId xmlns:a16="http://schemas.microsoft.com/office/drawing/2014/main" id="{0D6938D8-5726-4B18-90C6-1745A603A111}"/>
              </a:ext>
            </a:extLst>
          </p:cNvPr>
          <p:cNvSpPr/>
          <p:nvPr/>
        </p:nvSpPr>
        <p:spPr>
          <a:xfrm>
            <a:off x="10179169" y="1224951"/>
            <a:ext cx="106104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990225-12A2-4248-AA3B-97610A3DA940}"/>
              </a:ext>
            </a:extLst>
          </p:cNvPr>
          <p:cNvSpPr txBox="1"/>
          <p:nvPr/>
        </p:nvSpPr>
        <p:spPr>
          <a:xfrm>
            <a:off x="270401" y="1709052"/>
            <a:ext cx="4453618" cy="29897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ACEC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levels of acetylcholine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can cause too much muscle contraction. This can lead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seizures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spasms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and other health issues.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2942F0-2F2B-4864-80BA-A113C54D95C5}"/>
              </a:ext>
            </a:extLst>
          </p:cNvPr>
          <p:cNvSpPr txBox="1"/>
          <p:nvPr/>
        </p:nvSpPr>
        <p:spPr>
          <a:xfrm>
            <a:off x="91661" y="977719"/>
            <a:ext cx="61194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u="sng" dirty="0">
                <a:solidFill>
                  <a:srgbClr val="FF0000"/>
                </a:solidFill>
                <a:latin typeface="Calibri"/>
              </a:rPr>
              <a:t>A</a:t>
            </a: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cetylcholine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lang="en-US" sz="2000" i="1" u="sng" dirty="0"/>
          </a:p>
        </p:txBody>
      </p:sp>
    </p:spTree>
    <p:extLst>
      <p:ext uri="{BB962C8B-B14F-4D97-AF65-F5344CB8AC3E}">
        <p14:creationId xmlns:p14="http://schemas.microsoft.com/office/powerpoint/2010/main" val="281361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8" y="86265"/>
            <a:ext cx="12051102" cy="638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4823E03-06A7-4DE9-8591-F3E7928D6A89}"/>
              </a:ext>
            </a:extLst>
          </p:cNvPr>
          <p:cNvSpPr txBox="1">
            <a:spLocks/>
          </p:cNvSpPr>
          <p:nvPr/>
        </p:nvSpPr>
        <p:spPr>
          <a:xfrm>
            <a:off x="240970" y="1657389"/>
            <a:ext cx="10889981" cy="5785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Dopamine is synthesized in three steps from the amino acid tyrosine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Is important for memory, learning, behavior, and movement coordination.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Many people know dopamine as a pleasure or reward neurotransmitter.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brain releases dopamine during pleasurable activities.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Dopamine is also responsible for muscle movement. A dopamine deficiency can cause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Parkinson</a:t>
            </a:r>
            <a:r>
              <a:rPr lang="en-US" dirty="0">
                <a:solidFill>
                  <a:srgbClr val="C00000"/>
                </a:solidFill>
              </a:rPr>
              <a:t>’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disease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Schizophrenics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have too much dopamine.</a:t>
            </a:r>
          </a:p>
        </p:txBody>
      </p:sp>
      <p:sp>
        <p:nvSpPr>
          <p:cNvPr id="5" name="مستطيل 1">
            <a:extLst>
              <a:ext uri="{FF2B5EF4-FFF2-40B4-BE49-F238E27FC236}">
                <a16:creationId xmlns:a16="http://schemas.microsoft.com/office/drawing/2014/main" id="{03C5E3EE-7007-40F4-A2CA-9F948242758F}"/>
              </a:ext>
            </a:extLst>
          </p:cNvPr>
          <p:cNvSpPr/>
          <p:nvPr/>
        </p:nvSpPr>
        <p:spPr>
          <a:xfrm>
            <a:off x="11130951" y="931237"/>
            <a:ext cx="106104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C77D02-480B-484F-8780-17655119ADE2}"/>
              </a:ext>
            </a:extLst>
          </p:cNvPr>
          <p:cNvSpPr txBox="1"/>
          <p:nvPr/>
        </p:nvSpPr>
        <p:spPr>
          <a:xfrm>
            <a:off x="310551" y="931237"/>
            <a:ext cx="61194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Dopamine: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32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9" y="63569"/>
            <a:ext cx="12051102" cy="670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95D8CD-04C3-44D9-BFEB-335D766A4A01}"/>
              </a:ext>
            </a:extLst>
          </p:cNvPr>
          <p:cNvSpPr txBox="1">
            <a:spLocks/>
          </p:cNvSpPr>
          <p:nvPr/>
        </p:nvSpPr>
        <p:spPr>
          <a:xfrm>
            <a:off x="386357" y="1866898"/>
            <a:ext cx="9131042" cy="42525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Synthesized directly from dopamine.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It is synthesized in four steps from tyrosine.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It is Synthesis occurs within vesicles.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It is a direct precursor to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epinepherine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Norepinephrine is strongly associated with bringing our nervous systems into "high alert."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It increases our heart rate and our blood pressure.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It is also important for forming memories. </a:t>
            </a:r>
          </a:p>
        </p:txBody>
      </p:sp>
      <p:sp>
        <p:nvSpPr>
          <p:cNvPr id="6" name="مستطيل 1">
            <a:extLst>
              <a:ext uri="{FF2B5EF4-FFF2-40B4-BE49-F238E27FC236}">
                <a16:creationId xmlns:a16="http://schemas.microsoft.com/office/drawing/2014/main" id="{6E562589-25CA-4E2E-99FD-E91C016C6732}"/>
              </a:ext>
            </a:extLst>
          </p:cNvPr>
          <p:cNvSpPr/>
          <p:nvPr/>
        </p:nvSpPr>
        <p:spPr>
          <a:xfrm>
            <a:off x="11130951" y="931237"/>
            <a:ext cx="106104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3B598C-E477-4A12-8C8F-1422F677BC3D}"/>
              </a:ext>
            </a:extLst>
          </p:cNvPr>
          <p:cNvSpPr txBox="1"/>
          <p:nvPr/>
        </p:nvSpPr>
        <p:spPr>
          <a:xfrm>
            <a:off x="386357" y="961689"/>
            <a:ext cx="61264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Norepinephrine: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74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8" y="86264"/>
            <a:ext cx="12051102" cy="670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EFEFB34-7003-4DC8-8E89-51CE3B9CD281}"/>
              </a:ext>
            </a:extLst>
          </p:cNvPr>
          <p:cNvSpPr txBox="1">
            <a:spLocks/>
          </p:cNvSpPr>
          <p:nvPr/>
        </p:nvSpPr>
        <p:spPr>
          <a:xfrm>
            <a:off x="274489" y="1730326"/>
            <a:ext cx="10856462" cy="44339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is involved in the body's "fight or flight" response. It is both a hormone and a neurotransmitter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……????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Release when a person is stressed or scared ,increases heart rate and breathing and gives the muscles a jolt of energy. It also helps the brain make quick decisions in the face of danger.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While epinephrine is useful if a person is threatened, chronic stress can cause the body to release too much of this hormone. Over time, chronic stress can lead to health problems such as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decreased immunity, hypertension , DM, and heart disease.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مستطيل 1">
            <a:extLst>
              <a:ext uri="{FF2B5EF4-FFF2-40B4-BE49-F238E27FC236}">
                <a16:creationId xmlns:a16="http://schemas.microsoft.com/office/drawing/2014/main" id="{6EA57A09-01E2-40BF-8A9E-16D75C5A7FCE}"/>
              </a:ext>
            </a:extLst>
          </p:cNvPr>
          <p:cNvSpPr/>
          <p:nvPr/>
        </p:nvSpPr>
        <p:spPr>
          <a:xfrm>
            <a:off x="11130951" y="931237"/>
            <a:ext cx="106104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2716E4-C4DA-4AFA-966A-BD44D5651EED}"/>
              </a:ext>
            </a:extLst>
          </p:cNvPr>
          <p:cNvSpPr txBox="1"/>
          <p:nvPr/>
        </p:nvSpPr>
        <p:spPr>
          <a:xfrm>
            <a:off x="386357" y="961689"/>
            <a:ext cx="61264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Epinephrine: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212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8" y="86264"/>
            <a:ext cx="12051102" cy="670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B3BB22-56B7-43AF-AEFF-DF107460FA60}"/>
              </a:ext>
            </a:extLst>
          </p:cNvPr>
          <p:cNvSpPr txBox="1">
            <a:spLocks/>
          </p:cNvSpPr>
          <p:nvPr/>
        </p:nvSpPr>
        <p:spPr>
          <a:xfrm>
            <a:off x="-51360" y="1885072"/>
            <a:ext cx="12051102" cy="3874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It is an amino acid 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It is the most commonly found 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excitatory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neurotransmitter in the brain. 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It is involved in most aspects of normal brain function including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cognition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learning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Glutamate is formed from α – ketoglutarate, an intermediate of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Kreb’s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cycle.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DD9C02-1FC2-409E-9E2A-77D9A12C1F25}"/>
              </a:ext>
            </a:extLst>
          </p:cNvPr>
          <p:cNvSpPr txBox="1"/>
          <p:nvPr/>
        </p:nvSpPr>
        <p:spPr>
          <a:xfrm>
            <a:off x="267286" y="995734"/>
            <a:ext cx="4542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Glutamate: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6" name="مستطيل 1">
            <a:extLst>
              <a:ext uri="{FF2B5EF4-FFF2-40B4-BE49-F238E27FC236}">
                <a16:creationId xmlns:a16="http://schemas.microsoft.com/office/drawing/2014/main" id="{2E297583-E232-4254-A5E4-D32D7F6E9404}"/>
              </a:ext>
            </a:extLst>
          </p:cNvPr>
          <p:cNvSpPr/>
          <p:nvPr/>
        </p:nvSpPr>
        <p:spPr>
          <a:xfrm>
            <a:off x="11130951" y="931237"/>
            <a:ext cx="106104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LO5</a:t>
            </a:r>
          </a:p>
        </p:txBody>
      </p:sp>
    </p:spTree>
    <p:extLst>
      <p:ext uri="{BB962C8B-B14F-4D97-AF65-F5344CB8AC3E}">
        <p14:creationId xmlns:p14="http://schemas.microsoft.com/office/powerpoint/2010/main" val="3240083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6" y="0"/>
            <a:ext cx="12051102" cy="670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DD9C02-1FC2-409E-9E2A-77D9A12C1F25}"/>
              </a:ext>
            </a:extLst>
          </p:cNvPr>
          <p:cNvSpPr txBox="1"/>
          <p:nvPr/>
        </p:nvSpPr>
        <p:spPr>
          <a:xfrm>
            <a:off x="276565" y="998764"/>
            <a:ext cx="9219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GABA “Gamma-aminobutyric acid”: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626084B-D3D6-4043-B607-BC2BBC3FA391}"/>
              </a:ext>
            </a:extLst>
          </p:cNvPr>
          <p:cNvSpPr txBox="1">
            <a:spLocks/>
          </p:cNvSpPr>
          <p:nvPr/>
        </p:nvSpPr>
        <p:spPr>
          <a:xfrm>
            <a:off x="276565" y="1645095"/>
            <a:ext cx="11638869" cy="42388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Present in high concentrations in the CNS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Is a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mood regulator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It has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inhibitory action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which stops neurons from becoming overexcited. 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This is why low levels of GABA can cause </a:t>
            </a:r>
            <a:r>
              <a:rPr lang="en-US" sz="2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anxiety, irritability, and restlessness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If GABA is lacking in certain parts of the brain,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epilepsy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results. </a:t>
            </a:r>
          </a:p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Benzodiazepines, or "benzos," are drugs that can treat anxiety. They work by increasing the action of GABA. This has a calming effect that can treat anxiety attacks.</a:t>
            </a: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ستطيل 1">
            <a:extLst>
              <a:ext uri="{FF2B5EF4-FFF2-40B4-BE49-F238E27FC236}">
                <a16:creationId xmlns:a16="http://schemas.microsoft.com/office/drawing/2014/main" id="{E2D4D657-0054-4CFB-BFEC-C4F09EC7A753}"/>
              </a:ext>
            </a:extLst>
          </p:cNvPr>
          <p:cNvSpPr/>
          <p:nvPr/>
        </p:nvSpPr>
        <p:spPr>
          <a:xfrm>
            <a:off x="11130951" y="974034"/>
            <a:ext cx="106104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LO5</a:t>
            </a:r>
          </a:p>
        </p:txBody>
      </p:sp>
    </p:spTree>
    <p:extLst>
      <p:ext uri="{BB962C8B-B14F-4D97-AF65-F5344CB8AC3E}">
        <p14:creationId xmlns:p14="http://schemas.microsoft.com/office/powerpoint/2010/main" val="172060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9" y="0"/>
            <a:ext cx="12051102" cy="670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DD9C02-1FC2-409E-9E2A-77D9A12C1F25}"/>
              </a:ext>
            </a:extLst>
          </p:cNvPr>
          <p:cNvSpPr txBox="1"/>
          <p:nvPr/>
        </p:nvSpPr>
        <p:spPr>
          <a:xfrm>
            <a:off x="70449" y="915556"/>
            <a:ext cx="4542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Serotonin: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C236768-11A0-4ABB-9CD5-4C2946428736}"/>
              </a:ext>
            </a:extLst>
          </p:cNvPr>
          <p:cNvSpPr txBox="1">
            <a:spLocks/>
          </p:cNvSpPr>
          <p:nvPr/>
        </p:nvSpPr>
        <p:spPr>
          <a:xfrm>
            <a:off x="70449" y="1807566"/>
            <a:ext cx="12051102" cy="46525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Is an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inhibitory neurotransmitter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Synthesized in two steps from the amino acid tryptophan </a:t>
            </a:r>
          </a:p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Regulates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attention and other complex cognitive functions, such as sleep (dreaming), eating, mood, pain regulation. blood clotting, and the body's circadian rhythm.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Too little serotonin has been shown to lead to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 Selective serotonin reuptake inhibitors drugs, or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SSRIs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can relieve depression by increasing serotonin levels in the brain.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lower levels of serotonin linked to Seasonal affected disorder (SAD) causes symptoms of depression in the fall and winter, when daylight is less abundant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……?????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مستطيل 1">
            <a:extLst>
              <a:ext uri="{FF2B5EF4-FFF2-40B4-BE49-F238E27FC236}">
                <a16:creationId xmlns:a16="http://schemas.microsoft.com/office/drawing/2014/main" id="{D8AD4084-8030-4C03-9BA0-FC0B6DB9F5E5}"/>
              </a:ext>
            </a:extLst>
          </p:cNvPr>
          <p:cNvSpPr/>
          <p:nvPr/>
        </p:nvSpPr>
        <p:spPr>
          <a:xfrm>
            <a:off x="11130951" y="974034"/>
            <a:ext cx="106104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LO5</a:t>
            </a:r>
          </a:p>
        </p:txBody>
      </p:sp>
    </p:spTree>
    <p:extLst>
      <p:ext uri="{BB962C8B-B14F-4D97-AF65-F5344CB8AC3E}">
        <p14:creationId xmlns:p14="http://schemas.microsoft.com/office/powerpoint/2010/main" val="1867279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F4CCC1-66FA-4A21-BAF7-C0FAC6B94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0" y="75909"/>
            <a:ext cx="12046740" cy="6706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9F9D25-B622-4FE3-A81D-F0598F82B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061" y="999319"/>
            <a:ext cx="10170941" cy="5858682"/>
          </a:xfrm>
          <a:prstGeom prst="rect">
            <a:avLst/>
          </a:prstGeom>
        </p:spPr>
      </p:pic>
      <p:sp>
        <p:nvSpPr>
          <p:cNvPr id="4" name="مستطيل 1">
            <a:extLst>
              <a:ext uri="{FF2B5EF4-FFF2-40B4-BE49-F238E27FC236}">
                <a16:creationId xmlns:a16="http://schemas.microsoft.com/office/drawing/2014/main" id="{946E9791-5A15-472E-A84C-3544F5875027}"/>
              </a:ext>
            </a:extLst>
          </p:cNvPr>
          <p:cNvSpPr/>
          <p:nvPr/>
        </p:nvSpPr>
        <p:spPr>
          <a:xfrm>
            <a:off x="11130951" y="974034"/>
            <a:ext cx="106104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LO5</a:t>
            </a:r>
          </a:p>
        </p:txBody>
      </p:sp>
    </p:spTree>
    <p:extLst>
      <p:ext uri="{BB962C8B-B14F-4D97-AF65-F5344CB8AC3E}">
        <p14:creationId xmlns:p14="http://schemas.microsoft.com/office/powerpoint/2010/main" val="3833145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BD0347-189D-4DAA-B7D1-D0DAC91A7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0" y="72861"/>
            <a:ext cx="12046740" cy="67122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DF2AB0-45CA-4067-B346-2288571C48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7184"/>
          <a:stretch/>
        </p:blipFill>
        <p:spPr>
          <a:xfrm>
            <a:off x="0" y="1308294"/>
            <a:ext cx="11310425" cy="5401995"/>
          </a:xfrm>
          <a:prstGeom prst="rect">
            <a:avLst/>
          </a:prstGeom>
        </p:spPr>
      </p:pic>
      <p:sp>
        <p:nvSpPr>
          <p:cNvPr id="4" name="مستطيل 1">
            <a:extLst>
              <a:ext uri="{FF2B5EF4-FFF2-40B4-BE49-F238E27FC236}">
                <a16:creationId xmlns:a16="http://schemas.microsoft.com/office/drawing/2014/main" id="{76043705-9628-41E0-967F-E1B7A12CF8D3}"/>
              </a:ext>
            </a:extLst>
          </p:cNvPr>
          <p:cNvSpPr/>
          <p:nvPr/>
        </p:nvSpPr>
        <p:spPr>
          <a:xfrm>
            <a:off x="11130951" y="974034"/>
            <a:ext cx="106104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LO5</a:t>
            </a:r>
          </a:p>
        </p:txBody>
      </p:sp>
    </p:spTree>
    <p:extLst>
      <p:ext uri="{BB962C8B-B14F-4D97-AF65-F5344CB8AC3E}">
        <p14:creationId xmlns:p14="http://schemas.microsoft.com/office/powerpoint/2010/main" val="41543753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F3A0E3-890C-4626-9C23-03CB7F72B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0" y="72861"/>
            <a:ext cx="12046740" cy="67122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649786-36B1-4EAE-ADB4-28101C256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805" y="1561514"/>
            <a:ext cx="9115865" cy="5263148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D89F3BF4-94F8-4C5F-B597-66ECE8C6DE6B}"/>
              </a:ext>
            </a:extLst>
          </p:cNvPr>
          <p:cNvSpPr/>
          <p:nvPr/>
        </p:nvSpPr>
        <p:spPr>
          <a:xfrm>
            <a:off x="11130951" y="974034"/>
            <a:ext cx="106104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836053-DB83-462D-BCD5-D459E8554E02}"/>
              </a:ext>
            </a:extLst>
          </p:cNvPr>
          <p:cNvSpPr txBox="1"/>
          <p:nvPr/>
        </p:nvSpPr>
        <p:spPr>
          <a:xfrm>
            <a:off x="72630" y="937216"/>
            <a:ext cx="61264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Amine Neurotransmitters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98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98" y="101472"/>
            <a:ext cx="12051102" cy="670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38022" y="889844"/>
            <a:ext cx="119820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992576D-DC20-4C10-9028-4732F06454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9953242"/>
              </p:ext>
            </p:extLst>
          </p:nvPr>
        </p:nvGraphicFramePr>
        <p:xfrm>
          <a:off x="937603" y="977362"/>
          <a:ext cx="10710446" cy="5681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53BBB95-A93F-43FC-A801-6DD8BBE0EA51}"/>
              </a:ext>
            </a:extLst>
          </p:cNvPr>
          <p:cNvSpPr txBox="1"/>
          <p:nvPr/>
        </p:nvSpPr>
        <p:spPr>
          <a:xfrm>
            <a:off x="70935" y="832219"/>
            <a:ext cx="3671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NEUROGLIA TYPES: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C7E093-AFD2-44EC-A664-E3E015368310}"/>
              </a:ext>
            </a:extLst>
          </p:cNvPr>
          <p:cNvSpPr txBox="1"/>
          <p:nvPr/>
        </p:nvSpPr>
        <p:spPr>
          <a:xfrm>
            <a:off x="10536865" y="1116419"/>
            <a:ext cx="1318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LO1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F988AB-03BD-40DC-9D28-F5C860886253}"/>
              </a:ext>
            </a:extLst>
          </p:cNvPr>
          <p:cNvSpPr txBox="1"/>
          <p:nvPr/>
        </p:nvSpPr>
        <p:spPr>
          <a:xfrm>
            <a:off x="8208335" y="2668773"/>
            <a:ext cx="1446027" cy="3710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8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DC9F769-3C57-42AE-8C67-C87735F58C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6DC9F769-3C57-42AE-8C67-C87735F58C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6DC9F769-3C57-42AE-8C67-C87735F58C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6DC9F769-3C57-42AE-8C67-C87735F58C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2276D8-703B-46D5-905C-A1B4205F52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graphicEl>
                                              <a:dgm id="{172276D8-703B-46D5-905C-A1B4205F52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graphicEl>
                                              <a:dgm id="{172276D8-703B-46D5-905C-A1B4205F52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graphicEl>
                                              <a:dgm id="{172276D8-703B-46D5-905C-A1B4205F52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6F09E6F-64A4-4007-97FB-5841448949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graphicEl>
                                              <a:dgm id="{B6F09E6F-64A4-4007-97FB-5841448949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graphicEl>
                                              <a:dgm id="{B6F09E6F-64A4-4007-97FB-5841448949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graphicEl>
                                              <a:dgm id="{B6F09E6F-64A4-4007-97FB-5841448949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B567549-3DB7-4400-A3BC-FB220A8D21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graphicEl>
                                              <a:dgm id="{9B567549-3DB7-4400-A3BC-FB220A8D21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graphicEl>
                                              <a:dgm id="{9B567549-3DB7-4400-A3BC-FB220A8D21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graphicEl>
                                              <a:dgm id="{9B567549-3DB7-4400-A3BC-FB220A8D21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415EACE-C6DB-4F1F-8829-028F9D76DE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graphicEl>
                                              <a:dgm id="{D415EACE-C6DB-4F1F-8829-028F9D76DE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graphicEl>
                                              <a:dgm id="{D415EACE-C6DB-4F1F-8829-028F9D76DE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graphicEl>
                                              <a:dgm id="{D415EACE-C6DB-4F1F-8829-028F9D76DE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20E7A7-EE2C-49C6-9594-69827FB1C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00708" cy="6858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696391-0C9E-42F2-BF85-4E8E61152105}"/>
              </a:ext>
            </a:extLst>
          </p:cNvPr>
          <p:cNvSpPr txBox="1"/>
          <p:nvPr/>
        </p:nvSpPr>
        <p:spPr>
          <a:xfrm>
            <a:off x="829994" y="0"/>
            <a:ext cx="7277685" cy="844808"/>
          </a:xfrm>
          <a:prstGeom prst="ribbon2">
            <a:avLst/>
          </a:prstGeom>
          <a:solidFill>
            <a:srgbClr val="D945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758211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41" y="-28136"/>
            <a:ext cx="12051102" cy="670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-494781" y="889844"/>
            <a:ext cx="119820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BBB95-A93F-43FC-A801-6DD8BBE0EA51}"/>
              </a:ext>
            </a:extLst>
          </p:cNvPr>
          <p:cNvSpPr txBox="1"/>
          <p:nvPr/>
        </p:nvSpPr>
        <p:spPr>
          <a:xfrm>
            <a:off x="704690" y="822546"/>
            <a:ext cx="6836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NEUROGLIA FUNCTIONS: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C7E093-AFD2-44EC-A664-E3E015368310}"/>
              </a:ext>
            </a:extLst>
          </p:cNvPr>
          <p:cNvSpPr txBox="1"/>
          <p:nvPr/>
        </p:nvSpPr>
        <p:spPr>
          <a:xfrm>
            <a:off x="10536865" y="1116419"/>
            <a:ext cx="1318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LO1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F988AB-03BD-40DC-9D28-F5C860886253}"/>
              </a:ext>
            </a:extLst>
          </p:cNvPr>
          <p:cNvSpPr txBox="1"/>
          <p:nvPr/>
        </p:nvSpPr>
        <p:spPr>
          <a:xfrm>
            <a:off x="8208335" y="2668773"/>
            <a:ext cx="1446027" cy="3710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2C80F1B-3787-4C4C-820F-8265F3E2BE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0961376"/>
              </p:ext>
            </p:extLst>
          </p:nvPr>
        </p:nvGraphicFramePr>
        <p:xfrm>
          <a:off x="-369405" y="1116419"/>
          <a:ext cx="1293081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761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84FC7E4-2963-480C-801E-4CB5FEF92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graphicEl>
                                              <a:dgm id="{C84FC7E4-2963-480C-801E-4CB5FEF92A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graphicEl>
                                              <a:dgm id="{C84FC7E4-2963-480C-801E-4CB5FEF92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graphicEl>
                                              <a:dgm id="{C84FC7E4-2963-480C-801E-4CB5FEF92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20E4DDE-F0CE-45A6-BD04-DA8A5B1468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graphicEl>
                                              <a:dgm id="{C20E4DDE-F0CE-45A6-BD04-DA8A5B1468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graphicEl>
                                              <a:dgm id="{C20E4DDE-F0CE-45A6-BD04-DA8A5B1468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graphicEl>
                                              <a:dgm id="{C20E4DDE-F0CE-45A6-BD04-DA8A5B1468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44B86A2-682C-479D-890D-7355496422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graphicEl>
                                              <a:dgm id="{844B86A2-682C-479D-890D-7355496422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graphicEl>
                                              <a:dgm id="{844B86A2-682C-479D-890D-7355496422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graphicEl>
                                              <a:dgm id="{844B86A2-682C-479D-890D-7355496422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0AAF7B5-4FFC-4786-A9E1-3610A95A7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graphicEl>
                                              <a:dgm id="{B0AAF7B5-4FFC-4786-A9E1-3610A95A7E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graphicEl>
                                              <a:dgm id="{B0AAF7B5-4FFC-4786-A9E1-3610A95A7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graphicEl>
                                              <a:dgm id="{B0AAF7B5-4FFC-4786-A9E1-3610A95A7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5DCCAE2-A1DE-400B-8DFE-0E08FBF46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graphicEl>
                                              <a:dgm id="{25DCCAE2-A1DE-400B-8DFE-0E08FBF460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graphicEl>
                                              <a:dgm id="{25DCCAE2-A1DE-400B-8DFE-0E08FBF46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graphicEl>
                                              <a:dgm id="{25DCCAE2-A1DE-400B-8DFE-0E08FBF46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B64DC8F-79D7-4EB4-AAEC-6E486CDF8F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>
                                            <p:graphicEl>
                                              <a:dgm id="{2B64DC8F-79D7-4EB4-AAEC-6E486CDF8F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graphicEl>
                                              <a:dgm id="{2B64DC8F-79D7-4EB4-AAEC-6E486CDF8F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graphicEl>
                                              <a:dgm id="{2B64DC8F-79D7-4EB4-AAEC-6E486CDF8F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F0EFDD9-751F-4E4C-B356-7A39DD84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>
                                            <p:graphicEl>
                                              <a:dgm id="{FF0EFDD9-751F-4E4C-B356-7A39DD847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graphicEl>
                                              <a:dgm id="{FF0EFDD9-751F-4E4C-B356-7A39DD84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graphicEl>
                                              <a:dgm id="{FF0EFDD9-751F-4E4C-B356-7A39DD84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850B714-8750-4912-847D-7D692EB1AD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graphicEl>
                                              <a:dgm id="{E850B714-8750-4912-847D-7D692EB1AD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graphicEl>
                                              <a:dgm id="{E850B714-8750-4912-847D-7D692EB1AD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graphicEl>
                                              <a:dgm id="{E850B714-8750-4912-847D-7D692EB1AD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013FFB9-1B59-4090-B2F2-01E5E28907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graphicEl>
                                              <a:dgm id="{D013FFB9-1B59-4090-B2F2-01E5E28907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graphicEl>
                                              <a:dgm id="{D013FFB9-1B59-4090-B2F2-01E5E28907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graphicEl>
                                              <a:dgm id="{D013FFB9-1B59-4090-B2F2-01E5E28907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C97B966-FB8F-48F0-86CF-623ACDF18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>
                                            <p:graphicEl>
                                              <a:dgm id="{2C97B966-FB8F-48F0-86CF-623ACDF184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graphicEl>
                                              <a:dgm id="{2C97B966-FB8F-48F0-86CF-623ACDF18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graphicEl>
                                              <a:dgm id="{2C97B966-FB8F-48F0-86CF-623ACDF18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E6D734B-2903-4C12-AB5D-49369B4D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>
                                            <p:graphicEl>
                                              <a:dgm id="{BE6D734B-2903-4C12-AB5D-49369B4DA9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graphicEl>
                                              <a:dgm id="{BE6D734B-2903-4C12-AB5D-49369B4D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graphicEl>
                                              <a:dgm id="{BE6D734B-2903-4C12-AB5D-49369B4D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78A4BB3-3B05-4B43-A5D1-C4A0D85EDD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>
                                            <p:graphicEl>
                                              <a:dgm id="{878A4BB3-3B05-4B43-A5D1-C4A0D85EDD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graphicEl>
                                              <a:dgm id="{878A4BB3-3B05-4B43-A5D1-C4A0D85EDD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graphicEl>
                                              <a:dgm id="{878A4BB3-3B05-4B43-A5D1-C4A0D85EDD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0" y="0"/>
            <a:ext cx="12051102" cy="670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76446" y="1956391"/>
            <a:ext cx="109515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381F52-9E6A-422D-B401-F922ADC7E474}"/>
              </a:ext>
            </a:extLst>
          </p:cNvPr>
          <p:cNvSpPr txBox="1"/>
          <p:nvPr/>
        </p:nvSpPr>
        <p:spPr>
          <a:xfrm>
            <a:off x="70449" y="950104"/>
            <a:ext cx="5411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B</a:t>
            </a:r>
            <a:r>
              <a:rPr lang="en-US" sz="3600" b="1" dirty="0">
                <a:solidFill>
                  <a:srgbClr val="C00000"/>
                </a:solidFill>
              </a:rPr>
              <a:t>lood </a:t>
            </a:r>
            <a:r>
              <a:rPr lang="en-US" sz="3600" b="1" dirty="0">
                <a:solidFill>
                  <a:schemeClr val="tx2"/>
                </a:solidFill>
              </a:rPr>
              <a:t>B</a:t>
            </a:r>
            <a:r>
              <a:rPr lang="en-US" sz="3600" b="1" dirty="0">
                <a:solidFill>
                  <a:srgbClr val="C00000"/>
                </a:solidFill>
              </a:rPr>
              <a:t>rain </a:t>
            </a:r>
            <a:r>
              <a:rPr lang="en-US" sz="3600" b="1" dirty="0">
                <a:solidFill>
                  <a:schemeClr val="tx2"/>
                </a:solidFill>
              </a:rPr>
              <a:t>B</a:t>
            </a:r>
            <a:r>
              <a:rPr lang="en-US" sz="3600" b="1" dirty="0">
                <a:solidFill>
                  <a:srgbClr val="C00000"/>
                </a:solidFill>
              </a:rPr>
              <a:t>arrier (</a:t>
            </a:r>
            <a:r>
              <a:rPr lang="en-US" sz="3600" b="1" dirty="0">
                <a:solidFill>
                  <a:schemeClr val="tx2"/>
                </a:solidFill>
              </a:rPr>
              <a:t>BBB</a:t>
            </a:r>
            <a:r>
              <a:rPr lang="en-US" sz="3600" b="1" dirty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7" name="Picture 2" descr="FUNCTIONS&#10;1. protection – BBB protects the&#10;microenvironment or extracellular&#10;environment of CNS from extra fluctuation of&#10;...">
            <a:extLst>
              <a:ext uri="{FF2B5EF4-FFF2-40B4-BE49-F238E27FC236}">
                <a16:creationId xmlns:a16="http://schemas.microsoft.com/office/drawing/2014/main" id="{6A432856-61D1-4CE7-893B-DE4916BA1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1" t="6842" r="3976" b="4998"/>
          <a:stretch/>
        </p:blipFill>
        <p:spPr bwMode="auto">
          <a:xfrm>
            <a:off x="6637781" y="891964"/>
            <a:ext cx="5445181" cy="532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888E3CD-D998-4FEB-88E6-9AD68DB029B5}"/>
              </a:ext>
            </a:extLst>
          </p:cNvPr>
          <p:cNvSpPr/>
          <p:nvPr/>
        </p:nvSpPr>
        <p:spPr>
          <a:xfrm>
            <a:off x="6675635" y="2746995"/>
            <a:ext cx="1043609" cy="4625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F37DAEA-1C41-4A3F-9A31-E551E9864C96}"/>
              </a:ext>
            </a:extLst>
          </p:cNvPr>
          <p:cNvSpPr/>
          <p:nvPr/>
        </p:nvSpPr>
        <p:spPr>
          <a:xfrm>
            <a:off x="8841268" y="4423319"/>
            <a:ext cx="795180" cy="3478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9D7C31C-275D-4EB3-9C3F-2B4F2E88CE76}"/>
              </a:ext>
            </a:extLst>
          </p:cNvPr>
          <p:cNvSpPr/>
          <p:nvPr/>
        </p:nvSpPr>
        <p:spPr>
          <a:xfrm>
            <a:off x="10570586" y="3255065"/>
            <a:ext cx="795180" cy="3478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314A2C-8203-4AA9-A512-91D4260B0044}"/>
              </a:ext>
            </a:extLst>
          </p:cNvPr>
          <p:cNvSpPr txBox="1"/>
          <p:nvPr/>
        </p:nvSpPr>
        <p:spPr>
          <a:xfrm>
            <a:off x="90278" y="1584928"/>
            <a:ext cx="6565528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3B3835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a uniqu</a:t>
            </a:r>
            <a:r>
              <a:rPr lang="en-US" sz="2400" b="1" dirty="0">
                <a:solidFill>
                  <a:srgbClr val="3B3835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 membranous barrier that separates the circulating blood from brain extracellular fluid (BECF) in the CNS with high selectivity.</a:t>
            </a:r>
          </a:p>
        </p:txBody>
      </p:sp>
      <p:pic>
        <p:nvPicPr>
          <p:cNvPr id="11" name="Picture 2" descr="Crossing the blood-brain barrier with nanoparticles - ScienceDirect">
            <a:extLst>
              <a:ext uri="{FF2B5EF4-FFF2-40B4-BE49-F238E27FC236}">
                <a16:creationId xmlns:a16="http://schemas.microsoft.com/office/drawing/2014/main" id="{7292024F-79B8-463D-97C9-8F84BC572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" t="5635" r="-527" b="-3383"/>
          <a:stretch/>
        </p:blipFill>
        <p:spPr bwMode="auto">
          <a:xfrm>
            <a:off x="0" y="3895740"/>
            <a:ext cx="6470373" cy="303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72441-609C-43BF-90AF-394CDB5A4076}"/>
              </a:ext>
            </a:extLst>
          </p:cNvPr>
          <p:cNvSpPr txBox="1"/>
          <p:nvPr/>
        </p:nvSpPr>
        <p:spPr>
          <a:xfrm>
            <a:off x="10873563" y="685808"/>
            <a:ext cx="1318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LO2</a:t>
            </a:r>
          </a:p>
        </p:txBody>
      </p:sp>
    </p:spTree>
    <p:extLst>
      <p:ext uri="{BB962C8B-B14F-4D97-AF65-F5344CB8AC3E}">
        <p14:creationId xmlns:p14="http://schemas.microsoft.com/office/powerpoint/2010/main" val="42692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9" y="-28135"/>
            <a:ext cx="12051102" cy="670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76446" y="1956391"/>
            <a:ext cx="109515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572441-609C-43BF-90AF-394CDB5A4076}"/>
              </a:ext>
            </a:extLst>
          </p:cNvPr>
          <p:cNvSpPr txBox="1"/>
          <p:nvPr/>
        </p:nvSpPr>
        <p:spPr>
          <a:xfrm>
            <a:off x="10873563" y="685808"/>
            <a:ext cx="1318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381F52-9E6A-422D-B401-F922ADC7E474}"/>
              </a:ext>
            </a:extLst>
          </p:cNvPr>
          <p:cNvSpPr txBox="1"/>
          <p:nvPr/>
        </p:nvSpPr>
        <p:spPr>
          <a:xfrm>
            <a:off x="0" y="824031"/>
            <a:ext cx="5411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B</a:t>
            </a:r>
            <a:r>
              <a:rPr lang="en-US" sz="3600" b="1" dirty="0">
                <a:solidFill>
                  <a:srgbClr val="C00000"/>
                </a:solidFill>
              </a:rPr>
              <a:t>lood </a:t>
            </a:r>
            <a:r>
              <a:rPr lang="en-US" sz="3600" b="1" dirty="0">
                <a:solidFill>
                  <a:schemeClr val="tx2"/>
                </a:solidFill>
              </a:rPr>
              <a:t>B</a:t>
            </a:r>
            <a:r>
              <a:rPr lang="en-US" sz="3600" b="1" dirty="0">
                <a:solidFill>
                  <a:srgbClr val="C00000"/>
                </a:solidFill>
              </a:rPr>
              <a:t>rain </a:t>
            </a:r>
            <a:r>
              <a:rPr lang="en-US" sz="3600" b="1" dirty="0">
                <a:solidFill>
                  <a:schemeClr val="tx2"/>
                </a:solidFill>
              </a:rPr>
              <a:t>B</a:t>
            </a:r>
            <a:r>
              <a:rPr lang="en-US" sz="3600" b="1" dirty="0">
                <a:solidFill>
                  <a:srgbClr val="C00000"/>
                </a:solidFill>
              </a:rPr>
              <a:t>arrier (</a:t>
            </a:r>
            <a:r>
              <a:rPr lang="en-US" sz="3600" b="1" dirty="0">
                <a:solidFill>
                  <a:schemeClr val="tx2"/>
                </a:solidFill>
              </a:rPr>
              <a:t>BBB</a:t>
            </a:r>
            <a:r>
              <a:rPr lang="en-US" sz="3600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314A2C-8203-4AA9-A512-91D4260B0044}"/>
              </a:ext>
            </a:extLst>
          </p:cNvPr>
          <p:cNvSpPr txBox="1"/>
          <p:nvPr/>
        </p:nvSpPr>
        <p:spPr>
          <a:xfrm>
            <a:off x="70448" y="1510636"/>
            <a:ext cx="1184510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B3835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the brain, endothelial cells are packed </a:t>
            </a:r>
            <a:r>
              <a:rPr lang="en-US" sz="2400" dirty="0">
                <a:solidFill>
                  <a:srgbClr val="FF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much tighter together</a:t>
            </a:r>
            <a:r>
              <a:rPr lang="en-US" sz="2400" dirty="0">
                <a:solidFill>
                  <a:srgbClr val="3B3835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blocking the passage of all molecules except </a:t>
            </a:r>
          </a:p>
          <a:p>
            <a:endParaRPr lang="en-US" sz="2400" dirty="0">
              <a:solidFill>
                <a:srgbClr val="3B3835"/>
              </a:solidFill>
              <a:effectLst/>
              <a:latin typeface="Helvetica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3B3835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 </a:t>
            </a:r>
            <a:r>
              <a:rPr lang="en-US" sz="2400" dirty="0">
                <a:solidFill>
                  <a:srgbClr val="3B3835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lipid soluble</a:t>
            </a:r>
            <a:r>
              <a:rPr lang="en-US" sz="2400" dirty="0">
                <a:solidFill>
                  <a:srgbClr val="3B3835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substances </a:t>
            </a:r>
            <a:r>
              <a:rPr lang="en-US" sz="2400" dirty="0">
                <a:solidFill>
                  <a:srgbClr val="3B3835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(such </a:t>
            </a:r>
            <a:r>
              <a:rPr lang="en-US" sz="2400" dirty="0">
                <a:solidFill>
                  <a:srgbClr val="FF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 oxygen, carbon dioxide, ethanol, and steroid hormones</a:t>
            </a:r>
            <a:r>
              <a:rPr lang="en-US" sz="2400" dirty="0">
                <a:solidFill>
                  <a:srgbClr val="3B3835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</a:p>
          <a:p>
            <a:endParaRPr lang="en-US" sz="2400" dirty="0">
              <a:solidFill>
                <a:srgbClr val="3B3835"/>
              </a:solidFill>
              <a:effectLst/>
              <a:latin typeface="Helvetica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3B3835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2-  Those that are allowed in by specific transport systems (such as sugars and some amino acids). </a:t>
            </a:r>
          </a:p>
          <a:p>
            <a:endParaRPr lang="en-US" sz="2400" dirty="0">
              <a:solidFill>
                <a:srgbClr val="3B3835"/>
              </a:solidFill>
              <a:effectLst/>
              <a:latin typeface="Helvetica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3B3835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•</a:t>
            </a:r>
            <a:r>
              <a:rPr lang="en-US" sz="2400" dirty="0">
                <a:solidFill>
                  <a:srgbClr val="3B3835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3B3835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Substances with a molecular weight higher than 500 </a:t>
            </a:r>
            <a:r>
              <a:rPr lang="en-US" sz="2400" dirty="0">
                <a:solidFill>
                  <a:srgbClr val="3B3835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2400" dirty="0">
                <a:solidFill>
                  <a:srgbClr val="3B3835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altons generally cannot cross</a:t>
            </a:r>
            <a:endParaRPr lang="en-US" sz="2400" dirty="0">
              <a:solidFill>
                <a:srgbClr val="3B38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85955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9" y="63569"/>
            <a:ext cx="12051102" cy="670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76446" y="1956391"/>
            <a:ext cx="109515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572441-609C-43BF-90AF-394CDB5A4076}"/>
              </a:ext>
            </a:extLst>
          </p:cNvPr>
          <p:cNvSpPr txBox="1"/>
          <p:nvPr/>
        </p:nvSpPr>
        <p:spPr>
          <a:xfrm>
            <a:off x="10743081" y="827213"/>
            <a:ext cx="1367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381F52-9E6A-422D-B401-F922ADC7E474}"/>
              </a:ext>
            </a:extLst>
          </p:cNvPr>
          <p:cNvSpPr txBox="1"/>
          <p:nvPr/>
        </p:nvSpPr>
        <p:spPr>
          <a:xfrm>
            <a:off x="70449" y="931281"/>
            <a:ext cx="6837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BBB v/s capillaries of peripheral nerve 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A259C9F5-A3E8-4D96-9692-80656723E2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290780"/>
              </p:ext>
            </p:extLst>
          </p:nvPr>
        </p:nvGraphicFramePr>
        <p:xfrm>
          <a:off x="336698" y="1701194"/>
          <a:ext cx="11507592" cy="436000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835864">
                  <a:extLst>
                    <a:ext uri="{9D8B030D-6E8A-4147-A177-3AD203B41FA5}">
                      <a16:colId xmlns:a16="http://schemas.microsoft.com/office/drawing/2014/main" val="2608614008"/>
                    </a:ext>
                  </a:extLst>
                </a:gridCol>
                <a:gridCol w="3835864">
                  <a:extLst>
                    <a:ext uri="{9D8B030D-6E8A-4147-A177-3AD203B41FA5}">
                      <a16:colId xmlns:a16="http://schemas.microsoft.com/office/drawing/2014/main" val="776031007"/>
                    </a:ext>
                  </a:extLst>
                </a:gridCol>
                <a:gridCol w="3835864">
                  <a:extLst>
                    <a:ext uri="{9D8B030D-6E8A-4147-A177-3AD203B41FA5}">
                      <a16:colId xmlns:a16="http://schemas.microsoft.com/office/drawing/2014/main" val="2415528030"/>
                    </a:ext>
                  </a:extLst>
                </a:gridCol>
              </a:tblGrid>
              <a:tr h="1010731">
                <a:tc>
                  <a:txBody>
                    <a:bodyPr/>
                    <a:lstStyle/>
                    <a:p>
                      <a:pPr algn="ctr"/>
                      <a:endParaRPr lang="en-US" sz="2600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FFFF00"/>
                          </a:solidFill>
                        </a:rPr>
                        <a:t>BBB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FFFF00"/>
                          </a:solidFill>
                        </a:rPr>
                        <a:t>capillaries of peripheral nerve 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845217862"/>
                  </a:ext>
                </a:extLst>
              </a:tr>
              <a:tr h="558212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3B3835"/>
                          </a:solidFill>
                          <a:effectLst/>
                        </a:rPr>
                        <a:t>Fenestration/clefts </a:t>
                      </a:r>
                      <a:endParaRPr lang="en-US" sz="2600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/>
                        <a:t>no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/>
                        <a:t>yes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715096196"/>
                  </a:ext>
                </a:extLst>
              </a:tr>
              <a:tr h="558212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3B3835"/>
                          </a:solidFill>
                          <a:effectLst/>
                        </a:rPr>
                        <a:t>Vesicular transport</a:t>
                      </a:r>
                      <a:endParaRPr lang="en-US" sz="2600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3B3835"/>
                          </a:solidFill>
                          <a:effectLst/>
                        </a:rPr>
                        <a:t>deficient</a:t>
                      </a:r>
                      <a:endParaRPr lang="en-US" sz="2600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3B3835"/>
                          </a:solidFill>
                          <a:effectLst/>
                        </a:rPr>
                        <a:t>abundant</a:t>
                      </a:r>
                      <a:endParaRPr lang="en-US" sz="2600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19432408"/>
                  </a:ext>
                </a:extLst>
              </a:tr>
              <a:tr h="558212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3B3835"/>
                          </a:solidFill>
                          <a:effectLst/>
                        </a:rPr>
                        <a:t>Pinocytic vesicles </a:t>
                      </a:r>
                      <a:endParaRPr lang="en-US" sz="2600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/>
                        <a:t>rare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/>
                        <a:t>abundant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412367727"/>
                  </a:ext>
                </a:extLst>
              </a:tr>
              <a:tr h="558212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3B3835"/>
                          </a:solidFill>
                          <a:effectLst/>
                        </a:rPr>
                        <a:t>Tight junction </a:t>
                      </a:r>
                      <a:endParaRPr lang="en-US" sz="2600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3B3835"/>
                          </a:solidFill>
                          <a:effectLst/>
                        </a:rPr>
                        <a:t>++++++</a:t>
                      </a:r>
                      <a:endParaRPr lang="en-US" sz="2600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/>
                        <a:t>+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229606347"/>
                  </a:ext>
                </a:extLst>
              </a:tr>
              <a:tr h="558212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3B3835"/>
                          </a:solidFill>
                          <a:effectLst/>
                        </a:rPr>
                        <a:t>Selective transport </a:t>
                      </a:r>
                      <a:endParaRPr lang="en-US" sz="2600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3B3835"/>
                          </a:solidFill>
                          <a:effectLst/>
                        </a:rPr>
                        <a:t>++++++</a:t>
                      </a:r>
                      <a:endParaRPr lang="en-US" sz="2600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/>
                        <a:t>+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579345493"/>
                  </a:ext>
                </a:extLst>
              </a:tr>
              <a:tr h="558212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3B3835"/>
                          </a:solidFill>
                          <a:effectLst/>
                        </a:rPr>
                        <a:t>Astrocyte foot process </a:t>
                      </a:r>
                      <a:endParaRPr lang="en-US" sz="2600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3B3835"/>
                          </a:solidFill>
                          <a:effectLst/>
                        </a:rPr>
                        <a:t>++++++</a:t>
                      </a:r>
                      <a:endParaRPr lang="en-US" sz="2600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/>
                        <a:t>+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09565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2655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0" y="0"/>
            <a:ext cx="12051102" cy="670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76446" y="1956391"/>
            <a:ext cx="109515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572441-609C-43BF-90AF-394CDB5A4076}"/>
              </a:ext>
            </a:extLst>
          </p:cNvPr>
          <p:cNvSpPr txBox="1"/>
          <p:nvPr/>
        </p:nvSpPr>
        <p:spPr>
          <a:xfrm>
            <a:off x="11106130" y="685808"/>
            <a:ext cx="1318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381F52-9E6A-422D-B401-F922ADC7E474}"/>
              </a:ext>
            </a:extLst>
          </p:cNvPr>
          <p:cNvSpPr txBox="1"/>
          <p:nvPr/>
        </p:nvSpPr>
        <p:spPr>
          <a:xfrm>
            <a:off x="99390" y="835285"/>
            <a:ext cx="6837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BBB v/s capillaries of peripheral nerve 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93B7504D-341B-4FD6-960A-C64ED16D92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759" t="8982" r="8043" b="48076"/>
          <a:stretch/>
        </p:blipFill>
        <p:spPr>
          <a:xfrm>
            <a:off x="4690152" y="1448195"/>
            <a:ext cx="7075197" cy="46026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D18AF4-3327-4815-83CD-F06F040B8DB5}"/>
              </a:ext>
            </a:extLst>
          </p:cNvPr>
          <p:cNvSpPr txBox="1"/>
          <p:nvPr/>
        </p:nvSpPr>
        <p:spPr>
          <a:xfrm>
            <a:off x="99390" y="1424559"/>
            <a:ext cx="4413706" cy="502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C00000"/>
                </a:solidFill>
              </a:rPr>
              <a:t>Tight junction </a:t>
            </a:r>
            <a:r>
              <a:rPr lang="en-US" sz="2400" b="1" dirty="0"/>
              <a:t>between endothelial cells 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No macrovesicles  for  microvascular transport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Thick basement membrane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C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Astrocytic  end-feet </a:t>
            </a:r>
            <a:r>
              <a:rPr lang="en-US" sz="24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400" dirty="0">
                <a:solidFill>
                  <a:srgbClr val="3B3835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Projections from  Astrocytes) </a:t>
            </a:r>
            <a:endParaRPr lang="en-US" sz="2400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33561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9" y="117121"/>
            <a:ext cx="12051102" cy="670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76446" y="1956391"/>
            <a:ext cx="109515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572441-609C-43BF-90AF-394CDB5A4076}"/>
              </a:ext>
            </a:extLst>
          </p:cNvPr>
          <p:cNvSpPr txBox="1"/>
          <p:nvPr/>
        </p:nvSpPr>
        <p:spPr>
          <a:xfrm>
            <a:off x="11057370" y="902989"/>
            <a:ext cx="1318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381F52-9E6A-422D-B401-F922ADC7E474}"/>
              </a:ext>
            </a:extLst>
          </p:cNvPr>
          <p:cNvSpPr txBox="1"/>
          <p:nvPr/>
        </p:nvSpPr>
        <p:spPr>
          <a:xfrm>
            <a:off x="0" y="1019137"/>
            <a:ext cx="9790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Functions of BBB  (</a:t>
            </a:r>
            <a:r>
              <a:rPr lang="en-US" sz="3200" dirty="0"/>
              <a:t>Dual function Barrier and carrier)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9E2E7A-17BB-44F5-B2E0-231FA7B1B676}"/>
              </a:ext>
            </a:extLst>
          </p:cNvPr>
          <p:cNvSpPr txBox="1"/>
          <p:nvPr/>
        </p:nvSpPr>
        <p:spPr>
          <a:xfrm>
            <a:off x="70449" y="1603912"/>
            <a:ext cx="11845105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b="1" dirty="0"/>
              <a:t>Endothelial junction restricts the movement of </a:t>
            </a:r>
            <a:r>
              <a:rPr lang="en-US" sz="2200" b="1" dirty="0">
                <a:solidFill>
                  <a:srgbClr val="C00000"/>
                </a:solidFill>
              </a:rPr>
              <a:t>water-soluble substance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b="1" dirty="0"/>
              <a:t>Enzymatic barrier : </a:t>
            </a:r>
            <a:r>
              <a:rPr lang="en-US" sz="2200" b="1" dirty="0">
                <a:solidFill>
                  <a:srgbClr val="FF0000"/>
                </a:solidFill>
              </a:rPr>
              <a:t>(protection)</a:t>
            </a:r>
          </a:p>
          <a:p>
            <a:r>
              <a:rPr lang="en-US" sz="2200" b="1" dirty="0"/>
              <a:t>Different </a:t>
            </a:r>
            <a:r>
              <a:rPr lang="en-US" sz="2200" b="1" dirty="0">
                <a:solidFill>
                  <a:srgbClr val="C00000"/>
                </a:solidFill>
              </a:rPr>
              <a:t>enzymes</a:t>
            </a:r>
            <a:r>
              <a:rPr lang="en-US" sz="2200" b="1" dirty="0"/>
              <a:t> like Ach-esterase , alkaline phosphatase ,Gama glutamate transpeptidase, monoamine oxidase and other drug metabolizing enzyme capable to damage the CNS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C00000"/>
                </a:solidFill>
              </a:rPr>
              <a:t>Ion</a:t>
            </a:r>
            <a:r>
              <a:rPr lang="en-US" sz="2200" b="1" dirty="0"/>
              <a:t> regulation 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200" b="1" dirty="0"/>
              <a:t>concentration of [K+] in mammalian plasma is approximately 4.5 mM, but in CSF and brain ISF –&gt; ∼2.5–2.9 mM, in spite of changes that can occur in plasma [K+] following exercise or a meal, imposed experimentally, or resulting from pathology.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200" b="1" dirty="0"/>
              <a:t> Stable environment for neural function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200" b="1" dirty="0"/>
              <a:t>combination of specific ion channels and transporters keeps the ionic composition optimal for synaptic signaling function.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200" b="1" dirty="0"/>
              <a:t>Ca2+, Mg2+ and pH are also actively regulated at the BBB and BCSFB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b="1" dirty="0"/>
              <a:t>Holder : it holds the neurotransmitters within CNS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b="1" dirty="0"/>
              <a:t>Protection : protect the CNS from toxin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636695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2143</Words>
  <Application>Microsoft Office PowerPoint</Application>
  <PresentationFormat>Widescreen</PresentationFormat>
  <Paragraphs>259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arial</vt:lpstr>
      <vt:lpstr>Britannic Bold</vt:lpstr>
      <vt:lpstr>Calibri</vt:lpstr>
      <vt:lpstr>Calibri Light</vt:lpstr>
      <vt:lpstr>Helvetica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Seven processes in neurotransmitters action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Nehaya Alubudy</dc:creator>
  <cp:lastModifiedBy>Nehaya Al-Aubody</cp:lastModifiedBy>
  <cp:revision>82</cp:revision>
  <dcterms:created xsi:type="dcterms:W3CDTF">2021-04-29T06:14:19Z</dcterms:created>
  <dcterms:modified xsi:type="dcterms:W3CDTF">2022-03-06T08:52:00Z</dcterms:modified>
</cp:coreProperties>
</file>